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D7BABE1-BD82-48CA-ADE6-EFAE92837034}">
  <a:tblStyle styleId="{1D7BABE1-BD82-48CA-ADE6-EFAE92837034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367e9fbd3d5_4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367e9fbd3d5_4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2757d16cad_733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2757d16cad_733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" name="Google Shape;58;p14"/>
          <p:cNvGraphicFramePr/>
          <p:nvPr/>
        </p:nvGraphicFramePr>
        <p:xfrm>
          <a:off x="-50" y="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{1D7BABE1-BD82-48CA-ADE6-EFAE92837034}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281300">
                <a:tc gridSpan="5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13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CALENDÁRIO DETALHADO - SARESP 2025</a:t>
                      </a:r>
                      <a:endParaRPr b="1" sz="13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0000FF"/>
                    </a:solidFill>
                  </a:tcPr>
                </a:tc>
                <a:tc hMerge="1"/>
                <a:tc hMerge="1"/>
                <a:tc hMerge="1"/>
                <a:tc hMerge="1"/>
              </a:tr>
              <a:tr h="198625">
                <a:tc gridSpan="5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NOVEMBRO 2025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chemeClr val="dk1"/>
                    </a:solidFill>
                  </a:tcPr>
                </a:tc>
                <a:tc hMerge="1"/>
                <a:tc hMerge="1"/>
                <a:tc hMerge="1"/>
                <a:tc hMerge="1"/>
              </a:tr>
              <a:tr h="198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SEGUNDA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TERÇA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QUARTA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QUINTA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SEXTA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chemeClr val="dk2"/>
                    </a:solidFill>
                  </a:tcPr>
                </a:tc>
              </a:tr>
              <a:tr h="198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6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7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</a:tr>
              <a:tr h="5202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3ª série - Ensino Médio - Itinerário Profissional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sz="900">
                        <a:solidFill>
                          <a:srgbClr val="0000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3ª série - Ensino Médio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[impresso]</a:t>
                      </a:r>
                      <a:endParaRPr b="1" sz="900">
                        <a:solidFill>
                          <a:srgbClr val="0000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3ª série - Ensino Médio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1ª série - Ensino Médio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1ª série - Ensino Médio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</a:tr>
              <a:tr h="1986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10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11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12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13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14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</a:tr>
              <a:tr h="5202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2ª série - Ensino Médio - Itinerário Profissional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2ª série - Ensino Médio -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2ª série - Ensino Médio -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3ª série - Ensino Médio -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 - </a:t>
                      </a:r>
                      <a:r>
                        <a:rPr lang="pt-BR" sz="900">
                          <a:solidFill>
                            <a:srgbClr val="FF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aplicação extra em caso de feriado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3ª série - Ensino Médio -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 - </a:t>
                      </a:r>
                      <a:r>
                        <a:rPr lang="pt-BR" sz="900">
                          <a:solidFill>
                            <a:srgbClr val="FF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aplicação extra em caso de feriado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</a:tr>
              <a:tr h="1986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17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18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19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21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</a:tr>
              <a:tr h="7098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9º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9º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sz="900">
                        <a:solidFill>
                          <a:srgbClr val="0000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2º e 5º ano - EF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[impresso]</a:t>
                      </a:r>
                      <a:endParaRPr sz="900">
                        <a:solidFill>
                          <a:srgbClr val="0000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2ª e 3ª série - Ensino Médio - Itinerário Profissional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 - </a:t>
                      </a:r>
                      <a:r>
                        <a:rPr lang="pt-BR" sz="900">
                          <a:solidFill>
                            <a:srgbClr val="FF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aplicação extra em caso de feriado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Dia da Consciência Negra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Emenda de feriado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chemeClr val="dk1"/>
                    </a:solidFill>
                  </a:tcPr>
                </a:tc>
              </a:tr>
              <a:tr h="1986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24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25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26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27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28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</a:tr>
              <a:tr h="8418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8º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8º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7º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7º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6º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sz="900">
                        <a:solidFill>
                          <a:srgbClr val="0000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2º e 5º ano - EF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  - </a:t>
                      </a:r>
                      <a:r>
                        <a:rPr lang="pt-BR" sz="900">
                          <a:solidFill>
                            <a:srgbClr val="FF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aplicação extra em caso de feriado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]</a:t>
                      </a:r>
                      <a:endParaRPr sz="900">
                        <a:solidFill>
                          <a:srgbClr val="0000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</a:tr>
              <a:tr h="198625">
                <a:tc gridSpan="5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DEZEMBRO 2025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chemeClr val="dk1"/>
                    </a:solidFill>
                  </a:tcPr>
                </a:tc>
                <a:tc hMerge="1"/>
                <a:tc hMerge="1"/>
                <a:tc hMerge="1"/>
                <a:tc hMerge="1"/>
              </a:tr>
              <a:tr h="1986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b="1" sz="900">
                        <a:solidFill>
                          <a:schemeClr val="lt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>
                    <a:solidFill>
                      <a:srgbClr val="999999"/>
                    </a:solidFill>
                  </a:tcPr>
                </a:tc>
              </a:tr>
              <a:tr h="6810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6º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6º, 7º, 8º e 9º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 - </a:t>
                      </a:r>
                      <a:r>
                        <a:rPr lang="pt-BR" sz="900">
                          <a:solidFill>
                            <a:srgbClr val="FF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aplicação extra em caso de feriado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6º, 7º, 8º e 9º ano - Ensino Fundamental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[digital - </a:t>
                      </a:r>
                      <a:r>
                        <a:rPr lang="pt-BR" sz="900">
                          <a:solidFill>
                            <a:srgbClr val="FF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aplicação extra em caso de feriado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1ª e 2ª série - Ensino Médio -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 - </a:t>
                      </a:r>
                      <a:r>
                        <a:rPr lang="pt-BR" sz="900">
                          <a:solidFill>
                            <a:srgbClr val="FF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aplicação extra em caso de feriado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pt-BR" sz="9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1ª e 2ª série - Ensino Médio - 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[impresso - </a:t>
                      </a:r>
                      <a:r>
                        <a:rPr lang="pt-BR" sz="900">
                          <a:solidFill>
                            <a:srgbClr val="FF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aplicação extra em caso de feriado</a:t>
                      </a:r>
                      <a:r>
                        <a:rPr lang="pt-BR" sz="900">
                          <a:solidFill>
                            <a:srgbClr val="0000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]</a:t>
                      </a:r>
                      <a:endParaRPr b="1" sz="9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9050" marB="19050" marR="28575" marL="28575" anchor="ctr"/>
                </a:tc>
              </a:tr>
            </a:tbl>
          </a:graphicData>
        </a:graphic>
      </p:graphicFrame>
      <p:sp>
        <p:nvSpPr>
          <p:cNvPr id="59" name="Google Shape;59;p14"/>
          <p:cNvSpPr/>
          <p:nvPr/>
        </p:nvSpPr>
        <p:spPr>
          <a:xfrm>
            <a:off x="6668700" y="0"/>
            <a:ext cx="2475300" cy="5007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>
                <a:latin typeface="Montserrat"/>
                <a:ea typeface="Montserrat"/>
                <a:cs typeface="Montserrat"/>
                <a:sym typeface="Montserrat"/>
              </a:rPr>
              <a:t>Sujeito à alteração!</a:t>
            </a:r>
            <a:endParaRPr sz="13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/>
              <a:t>Alterações no calendário</a:t>
            </a:r>
            <a:endParaRPr b="1"/>
          </a:p>
        </p:txBody>
      </p:sp>
      <p:sp>
        <p:nvSpPr>
          <p:cNvPr id="65" name="Google Shape;65;p15"/>
          <p:cNvSpPr txBox="1"/>
          <p:nvPr>
            <p:ph idx="1" type="body"/>
          </p:nvPr>
        </p:nvSpPr>
        <p:spPr>
          <a:xfrm>
            <a:off x="311700" y="1152475"/>
            <a:ext cx="85206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10000"/>
          </a:bodyPr>
          <a:lstStyle/>
          <a:p>
            <a:pPr indent="-334327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pt-BR">
                <a:solidFill>
                  <a:schemeClr val="dk1"/>
                </a:solidFill>
              </a:rPr>
              <a:t>Adição do </a:t>
            </a:r>
            <a:r>
              <a:rPr b="1" lang="pt-BR">
                <a:solidFill>
                  <a:schemeClr val="dk1"/>
                </a:solidFill>
              </a:rPr>
              <a:t>período para recuperação e aprofundamento</a:t>
            </a:r>
            <a:r>
              <a:rPr lang="pt-BR">
                <a:solidFill>
                  <a:schemeClr val="dk1"/>
                </a:solidFill>
              </a:rPr>
              <a:t> entre 23 de julho e 5 de agosto e 24 de novembro a 5 de dezembro, logo antes das provas de recuperação.</a:t>
            </a:r>
            <a:endParaRPr>
              <a:solidFill>
                <a:schemeClr val="dk1"/>
              </a:solidFill>
            </a:endParaRPr>
          </a:p>
          <a:p>
            <a:pPr indent="-334327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pt-BR">
                <a:solidFill>
                  <a:schemeClr val="dk1"/>
                </a:solidFill>
              </a:rPr>
              <a:t>REDASP foi substituída pela </a:t>
            </a:r>
            <a:r>
              <a:rPr b="1" lang="pt-BR">
                <a:solidFill>
                  <a:schemeClr val="dk1"/>
                </a:solidFill>
              </a:rPr>
              <a:t>Olimpíada Interpreta São Paulo (OLISP), </a:t>
            </a:r>
            <a:r>
              <a:rPr lang="pt-BR">
                <a:solidFill>
                  <a:schemeClr val="dk1"/>
                </a:solidFill>
              </a:rPr>
              <a:t>prevista para acontecer entre 25 a 28 de agosto. Anteriormente, a REDASP aconteceria entre 26 e 29 de agosto.</a:t>
            </a:r>
            <a:endParaRPr>
              <a:solidFill>
                <a:schemeClr val="dk1"/>
              </a:solidFill>
            </a:endParaRPr>
          </a:p>
          <a:p>
            <a:pPr indent="-334327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b="1" lang="pt-BR">
                <a:solidFill>
                  <a:schemeClr val="dk1"/>
                </a:solidFill>
              </a:rPr>
              <a:t>Alteração na data do Simulado do SAEB para turmas do 9º ano e 3ª série: </a:t>
            </a:r>
            <a:r>
              <a:rPr lang="pt-BR">
                <a:solidFill>
                  <a:schemeClr val="dk1"/>
                </a:solidFill>
              </a:rPr>
              <a:t>anteriormente, o simulado estava previsto para 18 e 19 de fevereiro. A data foi alterada para 24 a 27 de fevereiro.</a:t>
            </a:r>
            <a:endParaRPr b="1">
              <a:solidFill>
                <a:schemeClr val="dk1"/>
              </a:solidFill>
            </a:endParaRPr>
          </a:p>
          <a:p>
            <a:pPr indent="-334327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b="1" lang="pt-BR">
                <a:solidFill>
                  <a:schemeClr val="dk1"/>
                </a:solidFill>
              </a:rPr>
              <a:t>Confirmação das datas do SAEB: </a:t>
            </a:r>
            <a:r>
              <a:rPr lang="pt-BR">
                <a:solidFill>
                  <a:schemeClr val="dk1"/>
                </a:solidFill>
              </a:rPr>
              <a:t>anteriormente, o SAEB estava previsto entre 13 e 24 de outubro. Agora, a data foi confirmada para 20 a 31 de outubro.</a:t>
            </a:r>
            <a:endParaRPr>
              <a:solidFill>
                <a:schemeClr val="dk1"/>
              </a:solidFill>
            </a:endParaRPr>
          </a:p>
          <a:p>
            <a:pPr indent="-334327" lvl="0" marL="45720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ct val="100000"/>
              <a:buChar char="●"/>
            </a:pPr>
            <a:r>
              <a:rPr b="1" lang="pt-BR">
                <a:solidFill>
                  <a:schemeClr val="dk1"/>
                </a:solidFill>
              </a:rPr>
              <a:t>Alteração das datas das provas do SARESP:</a:t>
            </a:r>
            <a:r>
              <a:rPr lang="pt-BR">
                <a:solidFill>
                  <a:schemeClr val="dk1"/>
                </a:solidFill>
              </a:rPr>
              <a:t> devido à confirmação do SAEB, as avaliações do SARESP terão início no dia 4 de novembro. Anteriormente, as provas teriam início no dia 30 de outubro.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