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3" r:id="rId4"/>
    <p:sldId id="264" r:id="rId5"/>
    <p:sldId id="266" r:id="rId6"/>
    <p:sldId id="268" r:id="rId7"/>
    <p:sldId id="259" r:id="rId8"/>
    <p:sldId id="272" r:id="rId9"/>
    <p:sldId id="265" r:id="rId10"/>
    <p:sldId id="262" r:id="rId11"/>
    <p:sldId id="271" r:id="rId12"/>
    <p:sldId id="273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327E"/>
    <a:srgbClr val="65D743"/>
    <a:srgbClr val="F9F9F9"/>
    <a:srgbClr val="E5E9F2"/>
    <a:srgbClr val="FF0000"/>
    <a:srgbClr val="FFFFFF"/>
    <a:srgbClr val="F2FEF4"/>
    <a:srgbClr val="D9D9D9"/>
    <a:srgbClr val="4CAF50"/>
    <a:srgbClr val="F4F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4660"/>
  </p:normalViewPr>
  <p:slideViewPr>
    <p:cSldViewPr snapToGrid="0">
      <p:cViewPr varScale="1">
        <p:scale>
          <a:sx n="93" d="100"/>
          <a:sy n="93" d="100"/>
        </p:scale>
        <p:origin x="1188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646D43-155B-EC22-ABC7-7728ABFA56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2334167-5602-A9CE-C926-4C2D826AC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A1AE8FD-5098-9549-8164-975345F60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5D3FC58-D2F6-885E-E170-A9D2A78E5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F5C3796-E1D8-2936-5C55-FF5516BA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764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9BAE7B-DB0E-90D0-602D-F831DDF50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A8546D3-0FF0-1D91-CF12-60D99CE27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858D001-2D7E-B3A4-B09C-AA89B0591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6A0B07A-F355-B373-2AED-F05725991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03D3BE9-7DFC-D181-214E-63DDD08B3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080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D10AFF-9108-7BC4-F09D-984009436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8D04F68-F318-D696-9808-9494F6A8E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66EF673-3112-ED8F-C90F-3A7FB059F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9694CDF-E60D-8B23-C5EC-F1FC5170A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564DF4B-E85D-44E5-F9AF-93AAC1953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2428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DC0322-77D1-B913-3B86-54CFD54DF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DCCCACA-3B18-3143-7C3D-D31DDA0FEE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4A2A222-4891-C23B-0E32-A11B850689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ABC1098-9807-ADE7-EE8D-7C2184F94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618F231-3586-21D5-AD8E-F2B4F1C25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49EDBF7-240F-6113-1CC6-08D06F794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84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6B7F73-3577-57C9-809C-9E3DA8E45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6A59AF7-2A8A-093B-7506-9E7FDFFDF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8B413BE-AA92-8418-51E2-4E8EF0B68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5605212-4939-36FE-0A06-1EDF29CDD3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D1D8F1F-2EF6-3468-4184-5718DC48DA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B838950-9FEF-4988-06C3-B8BB247AE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C785C40-1553-6784-D43F-F686E7AB3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F9B93BF6-9615-CEF9-D62D-6C6344BC0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4339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7E5CA1-205B-1A07-9B22-641D87CE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EB7352BC-9B3D-2CD9-5117-2E96C42CC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DB87180-81B8-E832-5CD6-41AC2F666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A9256A3-DFC6-2652-955E-55FE45777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488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2E1E2E9-3A58-9009-5CF7-3E6CEEF43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FBAF23E8-70AF-15C5-F107-C67AC5835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016E325-329A-627D-2759-BCD731B22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7706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C0F403-F843-20FB-173E-FE5961BBD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E4FCA0C-B06F-9DF5-8A0D-AC63CD87C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BD7465A-C34A-91C1-5EAA-462D0F4B1E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F5D7C77-A13D-3E5A-0597-F2B1ADD43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9FD8686-AEA0-2642-289E-79F3715A3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4A2AEF4-7BB0-5C4F-7E53-9CCC6B43D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769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0B3745-DE5B-DFDF-66C1-0155C235F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AA48178-FE78-46B1-B829-22A87BB060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F23249A-E0C4-BC99-E10D-98391202E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C34922A-9FCD-D3FC-3987-FF7D88F32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1E8445-D30B-EF05-32A6-D7C4CC87D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84BDCEB-91AA-83D6-A572-6B30FDE8D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83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027086-41BB-58DD-2B80-ACA879AF4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7DBAD2E-06A5-3AFF-0A8E-6B200FC82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32D2752-6539-4217-6131-5D4E359DD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1870BFB-9F3A-244D-515E-350602576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4E2108-06FF-6002-9C21-2F8FF410C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411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2618FDB-F4DC-9BE5-044B-230EF4F67A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A293F0E-BDF4-4942-2B5A-BD9E459EB4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C41AC9B-160B-B7D1-4594-B4297619A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63BB390-C061-174F-2BB9-56818A3FB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BC0B942-FA83-95ED-EF72-DF04CD35D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690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9580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590321A-C340-5223-BC16-F10CDCAA3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010A6A2-7338-7CB1-E6F3-106EC216A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17D74F5-DEDC-8402-5BF3-FBE4682F17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7C525C-009C-4910-95B0-4B814EB4E5FF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B883C3D-1C2B-7CAB-2DBD-4A83999F6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1E714BE-3654-B383-B566-6B6F987DF8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AE9E66-F7F5-4009-8AF8-ECDC13CCD9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257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8.png"/><Relationship Id="rId3" Type="http://schemas.openxmlformats.org/officeDocument/2006/relationships/hyperlink" Target="https://sed.educacao.sp.gov.br/" TargetMode="External"/><Relationship Id="rId7" Type="http://schemas.openxmlformats.org/officeDocument/2006/relationships/image" Target="../media/image26.jpg"/><Relationship Id="rId12" Type="http://schemas.openxmlformats.org/officeDocument/2006/relationships/image" Target="../media/image14.png"/><Relationship Id="rId2" Type="http://schemas.openxmlformats.org/officeDocument/2006/relationships/hyperlink" Target="https://tarefas.cmsp.educacao.sp.gov.b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7.png"/><Relationship Id="rId5" Type="http://schemas.openxmlformats.org/officeDocument/2006/relationships/image" Target="../media/image24.jpg"/><Relationship Id="rId10" Type="http://schemas.openxmlformats.org/officeDocument/2006/relationships/image" Target="../media/image29.jp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32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5.pn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4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tendimento.educacao.sp.gov.br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800" y="0"/>
            <a:ext cx="12090400" cy="41147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48229" y="5907651"/>
            <a:ext cx="3250006" cy="69113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862635" y="4797136"/>
            <a:ext cx="4231640" cy="892552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340"/>
              </a:spcBef>
            </a:pPr>
            <a:r>
              <a:rPr lang="pt-BR" sz="3200" b="1" spc="-10" dirty="0">
                <a:latin typeface="Arial"/>
                <a:cs typeface="Arial"/>
              </a:rPr>
              <a:t>Tutorial </a:t>
            </a:r>
            <a:endParaRPr sz="3200" dirty="0">
              <a:latin typeface="Arial"/>
              <a:cs typeface="Arial"/>
            </a:endParaRPr>
          </a:p>
          <a:p>
            <a:pPr marL="12700" algn="r">
              <a:lnSpc>
                <a:spcPct val="100000"/>
              </a:lnSpc>
              <a:spcBef>
                <a:spcPts val="210"/>
              </a:spcBef>
            </a:pPr>
            <a:r>
              <a:rPr lang="pt-BR" sz="2150" b="1" dirty="0">
                <a:solidFill>
                  <a:srgbClr val="C00000"/>
                </a:solidFill>
                <a:latin typeface="Arial"/>
                <a:cs typeface="Arial"/>
              </a:rPr>
              <a:t>Gerando Token de Avaliação</a:t>
            </a:r>
            <a:endParaRPr sz="2150" dirty="0">
              <a:latin typeface="Arial"/>
              <a:cs typeface="Arial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3E57BCB-6473-2DE9-38BE-691F58A2F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446" y="4632208"/>
            <a:ext cx="1015181" cy="1057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Uma imagem contendo Ícone&#10;&#10;O conteúdo gerado por IA pode estar incorreto.">
            <a:extLst>
              <a:ext uri="{FF2B5EF4-FFF2-40B4-BE49-F238E27FC236}">
                <a16:creationId xmlns:a16="http://schemas.microsoft.com/office/drawing/2014/main" id="{FAAB80CA-6A11-F006-1348-621B85D56D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14" y="6402596"/>
            <a:ext cx="804275" cy="1961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DBB9BD7-01C4-F314-E0B1-59C5BE5F14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31" y="6372026"/>
            <a:ext cx="617550" cy="2267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object 9"/>
          <p:cNvGrpSpPr/>
          <p:nvPr/>
        </p:nvGrpSpPr>
        <p:grpSpPr>
          <a:xfrm>
            <a:off x="3626730" y="1593078"/>
            <a:ext cx="3016766" cy="3309989"/>
            <a:chOff x="2369183" y="1961596"/>
            <a:chExt cx="2908935" cy="2908300"/>
          </a:xfrm>
        </p:grpSpPr>
        <p:sp>
          <p:nvSpPr>
            <p:cNvPr id="10" name="object 10"/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335617" y="2898237"/>
                  </a:move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2362205" y="91338"/>
                  </a:move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close/>
                </a:path>
              </a:pathLst>
            </a:custGeom>
            <a:ln w="9524">
              <a:solidFill>
                <a:srgbClr val="CC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705045" y="2091812"/>
              <a:ext cx="2457450" cy="2457450"/>
            </a:xfrm>
            <a:custGeom>
              <a:avLst/>
              <a:gdLst/>
              <a:ahLst/>
              <a:cxnLst/>
              <a:rect l="l" t="t" r="r" b="b"/>
              <a:pathLst>
                <a:path w="2457450" h="2457450">
                  <a:moveTo>
                    <a:pt x="311362" y="2456991"/>
                  </a:moveTo>
                  <a:lnTo>
                    <a:pt x="0" y="2145628"/>
                  </a:lnTo>
                  <a:lnTo>
                    <a:pt x="2145628" y="0"/>
                  </a:lnTo>
                  <a:lnTo>
                    <a:pt x="2456991" y="311362"/>
                  </a:lnTo>
                  <a:lnTo>
                    <a:pt x="311362" y="245699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 rot="18716320">
            <a:off x="4287969" y="2870633"/>
            <a:ext cx="2056694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lang="pt-BR" sz="1600" b="1" dirty="0">
                <a:solidFill>
                  <a:srgbClr val="FFFFFF"/>
                </a:solidFill>
                <a:latin typeface="Roboto"/>
                <a:cs typeface="Roboto"/>
              </a:rPr>
              <a:t>Gerando um Token pela Sala do Futuro</a:t>
            </a:r>
            <a:endParaRPr sz="1600" dirty="0">
              <a:latin typeface="Roboto"/>
              <a:cs typeface="Roboto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530148" y="4166051"/>
            <a:ext cx="876300" cy="876300"/>
            <a:chOff x="2251951" y="4166051"/>
            <a:chExt cx="876300" cy="876300"/>
          </a:xfrm>
        </p:grpSpPr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51951" y="4166051"/>
              <a:ext cx="876000" cy="87600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480551" y="4343851"/>
              <a:ext cx="419100" cy="419100"/>
            </a:xfrm>
            <a:custGeom>
              <a:avLst/>
              <a:gdLst/>
              <a:ahLst/>
              <a:cxnLst/>
              <a:rect l="l" t="t" r="r" b="b"/>
              <a:pathLst>
                <a:path w="419100" h="419100">
                  <a:moveTo>
                    <a:pt x="209399" y="418799"/>
                  </a:moveTo>
                  <a:lnTo>
                    <a:pt x="161386" y="413269"/>
                  </a:lnTo>
                  <a:lnTo>
                    <a:pt x="117311" y="397516"/>
                  </a:lnTo>
                  <a:lnTo>
                    <a:pt x="78430" y="372797"/>
                  </a:lnTo>
                  <a:lnTo>
                    <a:pt x="46002" y="340369"/>
                  </a:lnTo>
                  <a:lnTo>
                    <a:pt x="21283" y="301488"/>
                  </a:lnTo>
                  <a:lnTo>
                    <a:pt x="5530" y="257413"/>
                  </a:lnTo>
                  <a:lnTo>
                    <a:pt x="0" y="209399"/>
                  </a:lnTo>
                  <a:lnTo>
                    <a:pt x="5530" y="161386"/>
                  </a:lnTo>
                  <a:lnTo>
                    <a:pt x="21283" y="117311"/>
                  </a:lnTo>
                  <a:lnTo>
                    <a:pt x="46002" y="78430"/>
                  </a:lnTo>
                  <a:lnTo>
                    <a:pt x="78430" y="46002"/>
                  </a:lnTo>
                  <a:lnTo>
                    <a:pt x="117311" y="21283"/>
                  </a:lnTo>
                  <a:lnTo>
                    <a:pt x="161386" y="5530"/>
                  </a:lnTo>
                  <a:lnTo>
                    <a:pt x="209399" y="0"/>
                  </a:lnTo>
                  <a:lnTo>
                    <a:pt x="250442" y="4060"/>
                  </a:lnTo>
                  <a:lnTo>
                    <a:pt x="289533" y="15939"/>
                  </a:lnTo>
                  <a:lnTo>
                    <a:pt x="325575" y="35181"/>
                  </a:lnTo>
                  <a:lnTo>
                    <a:pt x="357468" y="61331"/>
                  </a:lnTo>
                  <a:lnTo>
                    <a:pt x="383618" y="93224"/>
                  </a:lnTo>
                  <a:lnTo>
                    <a:pt x="402860" y="129266"/>
                  </a:lnTo>
                  <a:lnTo>
                    <a:pt x="414739" y="168357"/>
                  </a:lnTo>
                  <a:lnTo>
                    <a:pt x="418799" y="209399"/>
                  </a:lnTo>
                  <a:lnTo>
                    <a:pt x="413269" y="257413"/>
                  </a:lnTo>
                  <a:lnTo>
                    <a:pt x="397516" y="301488"/>
                  </a:lnTo>
                  <a:lnTo>
                    <a:pt x="372797" y="340369"/>
                  </a:lnTo>
                  <a:lnTo>
                    <a:pt x="340369" y="372797"/>
                  </a:lnTo>
                  <a:lnTo>
                    <a:pt x="301488" y="397516"/>
                  </a:lnTo>
                  <a:lnTo>
                    <a:pt x="257413" y="413269"/>
                  </a:lnTo>
                  <a:lnTo>
                    <a:pt x="209399" y="4187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893105" y="4410503"/>
            <a:ext cx="142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FFFFFF"/>
                </a:solidFill>
                <a:latin typeface="Roboto"/>
                <a:cs typeface="Roboto"/>
              </a:rPr>
              <a:t>1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918841" y="4417640"/>
            <a:ext cx="142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FFFFFF"/>
                </a:solidFill>
                <a:latin typeface="Roboto"/>
                <a:cs typeface="Roboto"/>
              </a:rPr>
              <a:t>3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25" name="object 25"/>
          <p:cNvSpPr txBox="1"/>
          <p:nvPr/>
        </p:nvSpPr>
        <p:spPr>
          <a:xfrm rot="18900000">
            <a:off x="7230620" y="4190464"/>
            <a:ext cx="536537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sz="1600" b="1" spc="-20" dirty="0">
                <a:solidFill>
                  <a:srgbClr val="FFFFFF"/>
                </a:solidFill>
                <a:latin typeface="Roboto"/>
                <a:cs typeface="Roboto"/>
              </a:rPr>
              <a:t>única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442854" y="4417640"/>
            <a:ext cx="142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FFFFFF"/>
                </a:solidFill>
                <a:latin typeface="Roboto"/>
                <a:cs typeface="Roboto"/>
              </a:rPr>
              <a:t>4</a:t>
            </a:r>
            <a:endParaRPr sz="1600">
              <a:latin typeface="Roboto"/>
              <a:cs typeface="Roboto"/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E602151-BC67-F072-1D3F-70DBFC6A8D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9671"/>
            <a:ext cx="12192000" cy="399872"/>
          </a:xfrm>
          <a:prstGeom prst="rect">
            <a:avLst/>
          </a:prstGeom>
        </p:spPr>
      </p:pic>
      <p:grpSp>
        <p:nvGrpSpPr>
          <p:cNvPr id="39" name="object 9">
            <a:extLst>
              <a:ext uri="{FF2B5EF4-FFF2-40B4-BE49-F238E27FC236}">
                <a16:creationId xmlns:a16="http://schemas.microsoft.com/office/drawing/2014/main" id="{23AD5156-7FCC-EF20-3C1C-11AFC87BBEC0}"/>
              </a:ext>
            </a:extLst>
          </p:cNvPr>
          <p:cNvGrpSpPr/>
          <p:nvPr/>
        </p:nvGrpSpPr>
        <p:grpSpPr>
          <a:xfrm>
            <a:off x="5231498" y="1732062"/>
            <a:ext cx="3016766" cy="3309989"/>
            <a:chOff x="2369183" y="1961596"/>
            <a:chExt cx="2908935" cy="2908300"/>
          </a:xfrm>
        </p:grpSpPr>
        <p:sp>
          <p:nvSpPr>
            <p:cNvPr id="40" name="object 10">
              <a:extLst>
                <a:ext uri="{FF2B5EF4-FFF2-40B4-BE49-F238E27FC236}">
                  <a16:creationId xmlns:a16="http://schemas.microsoft.com/office/drawing/2014/main" id="{0DE9DB5C-09F6-53C8-C3B1-7579C12A5AC6}"/>
                </a:ext>
              </a:extLst>
            </p:cNvPr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335617" y="2898237"/>
                  </a:move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11">
              <a:extLst>
                <a:ext uri="{FF2B5EF4-FFF2-40B4-BE49-F238E27FC236}">
                  <a16:creationId xmlns:a16="http://schemas.microsoft.com/office/drawing/2014/main" id="{AB916A02-0BCA-27E2-6403-C9669DB6AFB2}"/>
                </a:ext>
              </a:extLst>
            </p:cNvPr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2362205" y="91338"/>
                  </a:move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close/>
                </a:path>
              </a:pathLst>
            </a:custGeom>
            <a:ln w="9524">
              <a:solidFill>
                <a:srgbClr val="CC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12">
              <a:extLst>
                <a:ext uri="{FF2B5EF4-FFF2-40B4-BE49-F238E27FC236}">
                  <a16:creationId xmlns:a16="http://schemas.microsoft.com/office/drawing/2014/main" id="{9FDDD9E7-8D89-04F8-BA23-F0F486F7857B}"/>
                </a:ext>
              </a:extLst>
            </p:cNvPr>
            <p:cNvSpPr/>
            <p:nvPr/>
          </p:nvSpPr>
          <p:spPr>
            <a:xfrm>
              <a:off x="2705045" y="2091812"/>
              <a:ext cx="2457450" cy="2457450"/>
            </a:xfrm>
            <a:custGeom>
              <a:avLst/>
              <a:gdLst/>
              <a:ahLst/>
              <a:cxnLst/>
              <a:rect l="l" t="t" r="r" b="b"/>
              <a:pathLst>
                <a:path w="2457450" h="2457450">
                  <a:moveTo>
                    <a:pt x="311362" y="2456991"/>
                  </a:moveTo>
                  <a:lnTo>
                    <a:pt x="0" y="2145628"/>
                  </a:lnTo>
                  <a:lnTo>
                    <a:pt x="2145628" y="0"/>
                  </a:lnTo>
                  <a:lnTo>
                    <a:pt x="2456991" y="311362"/>
                  </a:lnTo>
                  <a:lnTo>
                    <a:pt x="311362" y="2456991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13">
            <a:extLst>
              <a:ext uri="{FF2B5EF4-FFF2-40B4-BE49-F238E27FC236}">
                <a16:creationId xmlns:a16="http://schemas.microsoft.com/office/drawing/2014/main" id="{432C13EE-AB0B-227D-E8EE-D5E307B018CE}"/>
              </a:ext>
            </a:extLst>
          </p:cNvPr>
          <p:cNvSpPr txBox="1"/>
          <p:nvPr/>
        </p:nvSpPr>
        <p:spPr>
          <a:xfrm rot="18716320">
            <a:off x="5892737" y="3009617"/>
            <a:ext cx="2056694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lang="pt-BR" sz="1600" b="1" dirty="0">
                <a:solidFill>
                  <a:srgbClr val="FFFFFF"/>
                </a:solidFill>
                <a:latin typeface="Roboto"/>
                <a:cs typeface="Roboto"/>
              </a:rPr>
              <a:t>Gerando um Token pelo Gerenciador</a:t>
            </a:r>
            <a:endParaRPr sz="1600" dirty="0">
              <a:latin typeface="Roboto"/>
              <a:cs typeface="Roboto"/>
            </a:endParaRPr>
          </a:p>
        </p:txBody>
      </p:sp>
      <p:grpSp>
        <p:nvGrpSpPr>
          <p:cNvPr id="44" name="object 14">
            <a:extLst>
              <a:ext uri="{FF2B5EF4-FFF2-40B4-BE49-F238E27FC236}">
                <a16:creationId xmlns:a16="http://schemas.microsoft.com/office/drawing/2014/main" id="{77F5871A-3AF2-01A2-F053-C59E1ACAB86A}"/>
              </a:ext>
            </a:extLst>
          </p:cNvPr>
          <p:cNvGrpSpPr/>
          <p:nvPr/>
        </p:nvGrpSpPr>
        <p:grpSpPr>
          <a:xfrm>
            <a:off x="5134916" y="4305035"/>
            <a:ext cx="876300" cy="876300"/>
            <a:chOff x="2251951" y="4166051"/>
            <a:chExt cx="876300" cy="876300"/>
          </a:xfrm>
        </p:grpSpPr>
        <p:pic>
          <p:nvPicPr>
            <p:cNvPr id="45" name="object 15">
              <a:extLst>
                <a:ext uri="{FF2B5EF4-FFF2-40B4-BE49-F238E27FC236}">
                  <a16:creationId xmlns:a16="http://schemas.microsoft.com/office/drawing/2014/main" id="{270F0F38-4CED-2BB6-5B53-56BDF426093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51951" y="4166051"/>
              <a:ext cx="876000" cy="876000"/>
            </a:xfrm>
            <a:prstGeom prst="rect">
              <a:avLst/>
            </a:prstGeom>
          </p:spPr>
        </p:pic>
        <p:sp>
          <p:nvSpPr>
            <p:cNvPr id="46" name="object 16">
              <a:extLst>
                <a:ext uri="{FF2B5EF4-FFF2-40B4-BE49-F238E27FC236}">
                  <a16:creationId xmlns:a16="http://schemas.microsoft.com/office/drawing/2014/main" id="{5C188A08-8B10-7FB4-9537-60E29EEAC3B8}"/>
                </a:ext>
              </a:extLst>
            </p:cNvPr>
            <p:cNvSpPr/>
            <p:nvPr/>
          </p:nvSpPr>
          <p:spPr>
            <a:xfrm>
              <a:off x="2480551" y="4343851"/>
              <a:ext cx="419100" cy="419100"/>
            </a:xfrm>
            <a:custGeom>
              <a:avLst/>
              <a:gdLst/>
              <a:ahLst/>
              <a:cxnLst/>
              <a:rect l="l" t="t" r="r" b="b"/>
              <a:pathLst>
                <a:path w="419100" h="419100">
                  <a:moveTo>
                    <a:pt x="209399" y="418799"/>
                  </a:moveTo>
                  <a:lnTo>
                    <a:pt x="161386" y="413269"/>
                  </a:lnTo>
                  <a:lnTo>
                    <a:pt x="117311" y="397516"/>
                  </a:lnTo>
                  <a:lnTo>
                    <a:pt x="78430" y="372797"/>
                  </a:lnTo>
                  <a:lnTo>
                    <a:pt x="46002" y="340369"/>
                  </a:lnTo>
                  <a:lnTo>
                    <a:pt x="21283" y="301488"/>
                  </a:lnTo>
                  <a:lnTo>
                    <a:pt x="5530" y="257413"/>
                  </a:lnTo>
                  <a:lnTo>
                    <a:pt x="0" y="209399"/>
                  </a:lnTo>
                  <a:lnTo>
                    <a:pt x="5530" y="161386"/>
                  </a:lnTo>
                  <a:lnTo>
                    <a:pt x="21283" y="117311"/>
                  </a:lnTo>
                  <a:lnTo>
                    <a:pt x="46002" y="78430"/>
                  </a:lnTo>
                  <a:lnTo>
                    <a:pt x="78430" y="46002"/>
                  </a:lnTo>
                  <a:lnTo>
                    <a:pt x="117311" y="21283"/>
                  </a:lnTo>
                  <a:lnTo>
                    <a:pt x="161386" y="5530"/>
                  </a:lnTo>
                  <a:lnTo>
                    <a:pt x="209399" y="0"/>
                  </a:lnTo>
                  <a:lnTo>
                    <a:pt x="250442" y="4060"/>
                  </a:lnTo>
                  <a:lnTo>
                    <a:pt x="289533" y="15939"/>
                  </a:lnTo>
                  <a:lnTo>
                    <a:pt x="325575" y="35181"/>
                  </a:lnTo>
                  <a:lnTo>
                    <a:pt x="357468" y="61331"/>
                  </a:lnTo>
                  <a:lnTo>
                    <a:pt x="383618" y="93224"/>
                  </a:lnTo>
                  <a:lnTo>
                    <a:pt x="402860" y="129266"/>
                  </a:lnTo>
                  <a:lnTo>
                    <a:pt x="414739" y="168357"/>
                  </a:lnTo>
                  <a:lnTo>
                    <a:pt x="418799" y="209399"/>
                  </a:lnTo>
                  <a:lnTo>
                    <a:pt x="413269" y="257413"/>
                  </a:lnTo>
                  <a:lnTo>
                    <a:pt x="397516" y="301488"/>
                  </a:lnTo>
                  <a:lnTo>
                    <a:pt x="372797" y="340369"/>
                  </a:lnTo>
                  <a:lnTo>
                    <a:pt x="340369" y="372797"/>
                  </a:lnTo>
                  <a:lnTo>
                    <a:pt x="301488" y="397516"/>
                  </a:lnTo>
                  <a:lnTo>
                    <a:pt x="257413" y="413269"/>
                  </a:lnTo>
                  <a:lnTo>
                    <a:pt x="209399" y="41879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47" name="object 17">
            <a:extLst>
              <a:ext uri="{FF2B5EF4-FFF2-40B4-BE49-F238E27FC236}">
                <a16:creationId xmlns:a16="http://schemas.microsoft.com/office/drawing/2014/main" id="{C02C8E3D-D752-8650-46AC-5C3D2191FF5A}"/>
              </a:ext>
            </a:extLst>
          </p:cNvPr>
          <p:cNvSpPr txBox="1"/>
          <p:nvPr/>
        </p:nvSpPr>
        <p:spPr>
          <a:xfrm>
            <a:off x="5497873" y="4549487"/>
            <a:ext cx="142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1600" b="1" spc="-50" dirty="0">
                <a:latin typeface="Roboto"/>
                <a:cs typeface="Roboto"/>
              </a:rPr>
              <a:t>2</a:t>
            </a:r>
            <a:endParaRPr sz="1600" dirty="0">
              <a:latin typeface="Roboto"/>
              <a:cs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341C9-97F0-F986-C762-AA690B5C3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m 31">
            <a:extLst>
              <a:ext uri="{FF2B5EF4-FFF2-40B4-BE49-F238E27FC236}">
                <a16:creationId xmlns:a16="http://schemas.microsoft.com/office/drawing/2014/main" id="{C086F996-D432-B2D1-EA45-786F51BE74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6950"/>
          <a:stretch/>
        </p:blipFill>
        <p:spPr>
          <a:xfrm>
            <a:off x="8747761" y="1815028"/>
            <a:ext cx="3083217" cy="4467144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E405979B-2E66-3BF8-EA8E-6A1A85AA81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7045" b="87278"/>
          <a:stretch/>
        </p:blipFill>
        <p:spPr>
          <a:xfrm>
            <a:off x="650810" y="1717040"/>
            <a:ext cx="4240356" cy="52365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6E30A77D-D215-2718-9558-95CE441C60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39987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A7B1D81-1F51-F641-B726-77DB9CCAA8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998" t="2206"/>
          <a:stretch/>
        </p:blipFill>
        <p:spPr>
          <a:xfrm>
            <a:off x="721462" y="1815028"/>
            <a:ext cx="579018" cy="3905053"/>
          </a:xfrm>
          <a:prstGeom prst="rect">
            <a:avLst/>
          </a:prstGeom>
        </p:spPr>
      </p:pic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BCF55E9C-4D71-2B88-80C6-9811969D933A}"/>
              </a:ext>
            </a:extLst>
          </p:cNvPr>
          <p:cNvSpPr txBox="1">
            <a:spLocks/>
          </p:cNvSpPr>
          <p:nvPr/>
        </p:nvSpPr>
        <p:spPr>
          <a:xfrm>
            <a:off x="640182" y="598243"/>
            <a:ext cx="10617098" cy="1016334"/>
          </a:xfrm>
          <a:prstGeom prst="rect">
            <a:avLst/>
          </a:prstGeom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sz="19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Olá professor(a)!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Sala do Futuro você pode acessar a geração de token  pelo ícone no menu principal e também pelo menu lateral.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tela do Token de Atividades, você deverá escolher a turma onde a prova será aplicada.</a:t>
            </a:r>
          </a:p>
        </p:txBody>
      </p:sp>
      <p:pic>
        <p:nvPicPr>
          <p:cNvPr id="30" name="Imagem 29">
            <a:extLst>
              <a:ext uri="{FF2B5EF4-FFF2-40B4-BE49-F238E27FC236}">
                <a16:creationId xmlns:a16="http://schemas.microsoft.com/office/drawing/2014/main" id="{BAAD0799-AC7E-D568-66AA-DB8F97C3C2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2251" y="2240697"/>
            <a:ext cx="3430579" cy="4019060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C00A75E2-A1D7-0FD7-B0CC-D9BA9EC244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5108"/>
          <a:stretch/>
        </p:blipFill>
        <p:spPr>
          <a:xfrm>
            <a:off x="5497007" y="1815028"/>
            <a:ext cx="3250753" cy="4461276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0FB119BF-C8FE-B95E-D350-400170C7E8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1410" y="3076414"/>
            <a:ext cx="2267266" cy="495369"/>
          </a:xfrm>
          <a:prstGeom prst="rect">
            <a:avLst/>
          </a:prstGeom>
        </p:spPr>
      </p:pic>
      <p:pic>
        <p:nvPicPr>
          <p:cNvPr id="48" name="Imagem 47" descr="Forma, Círculo&#10;&#10;O conteúdo gerado por IA pode estar incorreto.">
            <a:extLst>
              <a:ext uri="{FF2B5EF4-FFF2-40B4-BE49-F238E27FC236}">
                <a16:creationId xmlns:a16="http://schemas.microsoft.com/office/drawing/2014/main" id="{275EECFB-D8AB-FB28-3679-68B07823F2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061" y="3076414"/>
            <a:ext cx="2345415" cy="2345415"/>
          </a:xfrm>
          <a:prstGeom prst="rect">
            <a:avLst/>
          </a:prstGeom>
        </p:spPr>
      </p:pic>
      <p:pic>
        <p:nvPicPr>
          <p:cNvPr id="49" name="Imagem 48" descr="Forma, Círculo&#10;&#10;O conteúdo gerado por IA pode estar incorreto.">
            <a:extLst>
              <a:ext uri="{FF2B5EF4-FFF2-40B4-BE49-F238E27FC236}">
                <a16:creationId xmlns:a16="http://schemas.microsoft.com/office/drawing/2014/main" id="{61C0220E-7D0D-0FF9-537B-DEC0D931A8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44" y="4653279"/>
            <a:ext cx="717749" cy="717749"/>
          </a:xfrm>
          <a:prstGeom prst="rect">
            <a:avLst/>
          </a:prstGeom>
        </p:spPr>
      </p:pic>
      <p:pic>
        <p:nvPicPr>
          <p:cNvPr id="51" name="Imagem 50" descr="Forma, Seta&#10;&#10;O conteúdo gerado por IA pode estar incorreto.">
            <a:extLst>
              <a:ext uri="{FF2B5EF4-FFF2-40B4-BE49-F238E27FC236}">
                <a16:creationId xmlns:a16="http://schemas.microsoft.com/office/drawing/2014/main" id="{B1FC7A73-9478-E462-D302-E81A26D236A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6896995" y="3083898"/>
            <a:ext cx="659768" cy="6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B7EDD-F592-CAEB-FCC8-0B0401854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86717F62-72D8-F8A7-03EB-B51214E4E0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125" y="662171"/>
            <a:ext cx="9255223" cy="567357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273D724-AC62-5430-99E8-B359F9C87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399872"/>
          </a:xfrm>
          <a:prstGeom prst="rect">
            <a:avLst/>
          </a:prstGeom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EDD42641-9553-EA39-B49D-47171158BB80}"/>
              </a:ext>
            </a:extLst>
          </p:cNvPr>
          <p:cNvSpPr txBox="1"/>
          <p:nvPr/>
        </p:nvSpPr>
        <p:spPr>
          <a:xfrm>
            <a:off x="2621678" y="1952443"/>
            <a:ext cx="3718134" cy="800219"/>
          </a:xfrm>
          <a:prstGeom prst="rect">
            <a:avLst/>
          </a:prstGeom>
          <a:solidFill>
            <a:srgbClr val="F2FEF4"/>
          </a:solidFill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DE: </a:t>
            </a:r>
            <a:r>
              <a:rPr lang="pt-B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NORTE 1</a:t>
            </a:r>
          </a:p>
          <a:p>
            <a:pPr>
              <a:spcBef>
                <a:spcPts val="600"/>
              </a:spcBef>
            </a:pPr>
            <a:r>
              <a:rPr lang="pt-B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Escola: </a:t>
            </a:r>
            <a:r>
              <a:rPr lang="pt-B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LUIZA SALETTE JUNCA DE ALMEIDA PROFESSORA</a:t>
            </a:r>
          </a:p>
          <a:p>
            <a:pPr>
              <a:spcBef>
                <a:spcPts val="600"/>
              </a:spcBef>
            </a:pPr>
            <a:r>
              <a:rPr lang="pt-B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7º E EF</a:t>
            </a:r>
            <a:endParaRPr lang="pt-BR" sz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687BD4C0-87A4-B600-BBAD-D689B54A7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7040" y="5236620"/>
            <a:ext cx="2800767" cy="800219"/>
          </a:xfrm>
          <a:prstGeom prst="rect">
            <a:avLst/>
          </a:prstGeom>
        </p:spPr>
      </p:pic>
      <p:sp>
        <p:nvSpPr>
          <p:cNvPr id="30" name="Retângulo 29">
            <a:extLst>
              <a:ext uri="{FF2B5EF4-FFF2-40B4-BE49-F238E27FC236}">
                <a16:creationId xmlns:a16="http://schemas.microsoft.com/office/drawing/2014/main" id="{48AF9E70-A5B0-2EA6-8EB9-035826F7BE88}"/>
              </a:ext>
            </a:extLst>
          </p:cNvPr>
          <p:cNvSpPr/>
          <p:nvPr/>
        </p:nvSpPr>
        <p:spPr>
          <a:xfrm>
            <a:off x="2617040" y="6028598"/>
            <a:ext cx="1588666" cy="16797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Texto Explicativo: Seta para Cima 30">
            <a:extLst>
              <a:ext uri="{FF2B5EF4-FFF2-40B4-BE49-F238E27FC236}">
                <a16:creationId xmlns:a16="http://schemas.microsoft.com/office/drawing/2014/main" id="{B1201D77-ECB4-C4FA-49C4-C8DC5A3E561B}"/>
              </a:ext>
            </a:extLst>
          </p:cNvPr>
          <p:cNvSpPr/>
          <p:nvPr/>
        </p:nvSpPr>
        <p:spPr>
          <a:xfrm rot="10800000">
            <a:off x="8292792" y="1623379"/>
            <a:ext cx="3286179" cy="1458346"/>
          </a:xfrm>
          <a:prstGeom prst="upArrowCallou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2" name="Imagem 31">
            <a:extLst>
              <a:ext uri="{FF2B5EF4-FFF2-40B4-BE49-F238E27FC236}">
                <a16:creationId xmlns:a16="http://schemas.microsoft.com/office/drawing/2014/main" id="{CEE5C72A-9F10-561C-580E-6A4AD13A28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71812"/>
          <a:stretch/>
        </p:blipFill>
        <p:spPr>
          <a:xfrm>
            <a:off x="5658402" y="5199188"/>
            <a:ext cx="2800767" cy="225568"/>
          </a:xfrm>
          <a:prstGeom prst="rect">
            <a:avLst/>
          </a:prstGeom>
        </p:spPr>
      </p:pic>
      <p:pic>
        <p:nvPicPr>
          <p:cNvPr id="12" name="Imagem 11" descr="Forma, Círculo&#10;&#10;O conteúdo gerado por IA pode estar incorreto.">
            <a:extLst>
              <a:ext uri="{FF2B5EF4-FFF2-40B4-BE49-F238E27FC236}">
                <a16:creationId xmlns:a16="http://schemas.microsoft.com/office/drawing/2014/main" id="{59C0C675-428A-65B7-03E7-F5392DF040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782" y="5979094"/>
            <a:ext cx="1237907" cy="1237907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DAA7F099-7219-E9F3-51E9-424DF5E065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58429" y="2108953"/>
            <a:ext cx="877718" cy="384455"/>
          </a:xfrm>
          <a:prstGeom prst="rect">
            <a:avLst/>
          </a:prstGeom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2A3FBEB6-EB1B-EB91-9AD5-9353AD3E46DC}"/>
              </a:ext>
            </a:extLst>
          </p:cNvPr>
          <p:cNvSpPr txBox="1">
            <a:spLocks/>
          </p:cNvSpPr>
          <p:nvPr/>
        </p:nvSpPr>
        <p:spPr>
          <a:xfrm>
            <a:off x="8407798" y="1643926"/>
            <a:ext cx="3119805" cy="1034872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Serão listadas todas as atividades que exigem token para acesso.</a:t>
            </a:r>
          </a:p>
          <a:p>
            <a:pPr marL="0" indent="0">
              <a:buNone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Clique em                   para criá-lo.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6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37" name="Imagem 36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7D8B4A49-3C36-7D26-D7CB-F761FFDF6A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862" y="5311972"/>
            <a:ext cx="1448275" cy="929479"/>
          </a:xfrm>
          <a:prstGeom prst="rect">
            <a:avLst/>
          </a:prstGeom>
        </p:spPr>
      </p:pic>
      <p:pic>
        <p:nvPicPr>
          <p:cNvPr id="38" name="Imagem 37" descr="Forma, Seta&#10;&#10;O conteúdo gerado por IA pode estar incorreto.">
            <a:extLst>
              <a:ext uri="{FF2B5EF4-FFF2-40B4-BE49-F238E27FC236}">
                <a16:creationId xmlns:a16="http://schemas.microsoft.com/office/drawing/2014/main" id="{0F6AC23A-8388-854C-490B-CC64274E6C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58746">
            <a:off x="4904445" y="4914219"/>
            <a:ext cx="673529" cy="644800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18383FAF-D93D-2796-DCD6-BC691F51E5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7476" y="2553102"/>
            <a:ext cx="3801308" cy="330288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1882F265-E916-172C-1C14-571581191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71812"/>
          <a:stretch/>
        </p:blipFill>
        <p:spPr>
          <a:xfrm>
            <a:off x="1089741" y="3914513"/>
            <a:ext cx="2800767" cy="225568"/>
          </a:xfrm>
          <a:prstGeom prst="rect">
            <a:avLst/>
          </a:prstGeom>
        </p:spPr>
      </p:pic>
      <p:pic>
        <p:nvPicPr>
          <p:cNvPr id="42" name="Imagem 41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7A1738D4-5CC9-A7F2-5F2C-4121CEC6B7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49" y="4161967"/>
            <a:ext cx="2715613" cy="929479"/>
          </a:xfrm>
          <a:prstGeom prst="rect">
            <a:avLst/>
          </a:prstGeom>
        </p:spPr>
      </p:pic>
      <p:sp>
        <p:nvSpPr>
          <p:cNvPr id="43" name="Espaço Reservado para Conteúdo 2">
            <a:extLst>
              <a:ext uri="{FF2B5EF4-FFF2-40B4-BE49-F238E27FC236}">
                <a16:creationId xmlns:a16="http://schemas.microsoft.com/office/drawing/2014/main" id="{924E4710-1184-CFF3-631B-7D4175F14145}"/>
              </a:ext>
            </a:extLst>
          </p:cNvPr>
          <p:cNvSpPr txBox="1">
            <a:spLocks/>
          </p:cNvSpPr>
          <p:nvPr/>
        </p:nvSpPr>
        <p:spPr>
          <a:xfrm>
            <a:off x="3202998" y="3680906"/>
            <a:ext cx="2555812" cy="530053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  <a:prstDash val="solid"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Nesse ícone  você consegue ocultar ou exibir o token.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6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4" name="Imagem 43">
            <a:extLst>
              <a:ext uri="{FF2B5EF4-FFF2-40B4-BE49-F238E27FC236}">
                <a16:creationId xmlns:a16="http://schemas.microsoft.com/office/drawing/2014/main" id="{CC3374AD-F4CE-B848-7A21-5118E67481E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71528" y="6072630"/>
            <a:ext cx="295316" cy="200053"/>
          </a:xfrm>
          <a:prstGeom prst="rect">
            <a:avLst/>
          </a:prstGeom>
        </p:spPr>
      </p:pic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1DE8EA58-F522-51EE-865D-92A6BE3F23AF}"/>
              </a:ext>
            </a:extLst>
          </p:cNvPr>
          <p:cNvCxnSpPr>
            <a:cxnSpLocks/>
          </p:cNvCxnSpPr>
          <p:nvPr/>
        </p:nvCxnSpPr>
        <p:spPr>
          <a:xfrm flipH="1">
            <a:off x="3513762" y="4140081"/>
            <a:ext cx="236305" cy="339452"/>
          </a:xfrm>
          <a:prstGeom prst="straightConnector1">
            <a:avLst/>
          </a:prstGeom>
          <a:ln>
            <a:solidFill>
              <a:srgbClr val="65D743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093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tângulo: Cantos Arredondados 37">
            <a:extLst>
              <a:ext uri="{FF2B5EF4-FFF2-40B4-BE49-F238E27FC236}">
                <a16:creationId xmlns:a16="http://schemas.microsoft.com/office/drawing/2014/main" id="{494EB13D-B0D3-2F48-7EC7-9656B4F84331}"/>
              </a:ext>
            </a:extLst>
          </p:cNvPr>
          <p:cNvSpPr/>
          <p:nvPr/>
        </p:nvSpPr>
        <p:spPr>
          <a:xfrm>
            <a:off x="7802519" y="953361"/>
            <a:ext cx="4025685" cy="5358580"/>
          </a:xfrm>
          <a:prstGeom prst="roundRect">
            <a:avLst/>
          </a:prstGeom>
          <a:solidFill>
            <a:srgbClr val="4CAF50">
              <a:alpha val="21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2" name="Imagem 31">
            <a:extLst>
              <a:ext uri="{FF2B5EF4-FFF2-40B4-BE49-F238E27FC236}">
                <a16:creationId xmlns:a16="http://schemas.microsoft.com/office/drawing/2014/main" id="{304C7DFD-E698-DAF2-B31B-0FED255463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99872"/>
          </a:xfrm>
          <a:prstGeom prst="rect">
            <a:avLst/>
          </a:prstGeom>
        </p:spPr>
      </p:pic>
      <p:pic>
        <p:nvPicPr>
          <p:cNvPr id="35" name="Imagem 34" descr="Ícone&#10;&#10;O conteúdo gerado por IA pode estar incorreto.">
            <a:extLst>
              <a:ext uri="{FF2B5EF4-FFF2-40B4-BE49-F238E27FC236}">
                <a16:creationId xmlns:a16="http://schemas.microsoft.com/office/drawing/2014/main" id="{C6D76530-FDF7-141F-7CA4-66280835F7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1939" y="1014314"/>
            <a:ext cx="1866844" cy="1050100"/>
          </a:xfrm>
          <a:prstGeom prst="rect">
            <a:avLst/>
          </a:prstGeom>
        </p:spPr>
      </p:pic>
      <p:pic>
        <p:nvPicPr>
          <p:cNvPr id="36" name="Imagem 35" descr="Forma, Seta&#10;&#10;O conteúdo gerado por IA pode estar incorreto.">
            <a:extLst>
              <a:ext uri="{FF2B5EF4-FFF2-40B4-BE49-F238E27FC236}">
                <a16:creationId xmlns:a16="http://schemas.microsoft.com/office/drawing/2014/main" id="{72CA3F2B-5F1D-BB7B-D5BE-74A09998D2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83631" flipH="1" flipV="1">
            <a:off x="6892491" y="3638946"/>
            <a:ext cx="754217" cy="532167"/>
          </a:xfrm>
          <a:prstGeom prst="rect">
            <a:avLst/>
          </a:prstGeom>
        </p:spPr>
      </p:pic>
      <p:sp>
        <p:nvSpPr>
          <p:cNvPr id="37" name="Espaço Reservado para Conteúdo 2">
            <a:extLst>
              <a:ext uri="{FF2B5EF4-FFF2-40B4-BE49-F238E27FC236}">
                <a16:creationId xmlns:a16="http://schemas.microsoft.com/office/drawing/2014/main" id="{9D5C8C4A-91DF-DFFE-9D92-73B4933E88DD}"/>
              </a:ext>
            </a:extLst>
          </p:cNvPr>
          <p:cNvSpPr txBox="1">
            <a:spLocks/>
          </p:cNvSpPr>
          <p:nvPr/>
        </p:nvSpPr>
        <p:spPr>
          <a:xfrm>
            <a:off x="7940172" y="2206245"/>
            <a:ext cx="3888032" cy="3791139"/>
          </a:xfrm>
          <a:prstGeom prst="rect">
            <a:avLst/>
          </a:prstGeom>
          <a:ln w="28575">
            <a:noFill/>
            <a:prstDash val="sysDot"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8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Atenção ao prazo de validade do token</a:t>
            </a:r>
          </a:p>
          <a:p>
            <a:pPr marL="0" indent="0">
              <a:buNone/>
            </a:pPr>
            <a:endParaRPr lang="pt-BR" sz="12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token é válido por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15 minutos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Quando o token expirar, você poderá gerar um novo código.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 um estudante relatar problemas de acesso, verifique se o token ainda está válido. Se necessário,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gere um novo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novo código deve ser enviado apenas aos alunos que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ainda não iniciaram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a atividade.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Alunos que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já iniciaram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não serão afetados e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não precisam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do novo código.</a:t>
            </a:r>
          </a:p>
          <a:p>
            <a:pPr marL="0" indent="0">
              <a:buNone/>
            </a:pPr>
            <a:endParaRPr lang="pt-BR" sz="1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0" name="Imagem 39">
            <a:extLst>
              <a:ext uri="{FF2B5EF4-FFF2-40B4-BE49-F238E27FC236}">
                <a16:creationId xmlns:a16="http://schemas.microsoft.com/office/drawing/2014/main" id="{4A41016B-3DD0-18C3-D641-8A1CAF5B9E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9954" y="919839"/>
            <a:ext cx="5468113" cy="4629796"/>
          </a:xfrm>
          <a:prstGeom prst="rect">
            <a:avLst/>
          </a:prstGeom>
        </p:spPr>
      </p:pic>
      <p:pic>
        <p:nvPicPr>
          <p:cNvPr id="33" name="Imagem 32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9DF21D1E-9E84-BDF3-5687-8174582179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96" y="3429000"/>
            <a:ext cx="5133795" cy="298735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AA4B3171-6FE5-ABA3-7912-A2009A5D885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71812"/>
          <a:stretch/>
        </p:blipFill>
        <p:spPr>
          <a:xfrm>
            <a:off x="1353270" y="2825394"/>
            <a:ext cx="4209767" cy="33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23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F550C-1E39-855B-1A55-B820E3E26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object 9">
            <a:extLst>
              <a:ext uri="{FF2B5EF4-FFF2-40B4-BE49-F238E27FC236}">
                <a16:creationId xmlns:a16="http://schemas.microsoft.com/office/drawing/2014/main" id="{F412CD74-7313-6AC9-3283-D767569CA277}"/>
              </a:ext>
            </a:extLst>
          </p:cNvPr>
          <p:cNvGrpSpPr/>
          <p:nvPr/>
        </p:nvGrpSpPr>
        <p:grpSpPr>
          <a:xfrm>
            <a:off x="3595541" y="1623702"/>
            <a:ext cx="3016766" cy="3309989"/>
            <a:chOff x="2369183" y="1961596"/>
            <a:chExt cx="2908935" cy="2908300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8ADADD7D-0E83-71BE-3578-F0D4D726AA49}"/>
                </a:ext>
              </a:extLst>
            </p:cNvPr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335617" y="2898237"/>
                  </a:move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611E2EDE-1A35-B820-23A9-1C138066EDA7}"/>
                </a:ext>
              </a:extLst>
            </p:cNvPr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2362205" y="91338"/>
                  </a:move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close/>
                </a:path>
              </a:pathLst>
            </a:custGeom>
            <a:ln w="9524">
              <a:solidFill>
                <a:srgbClr val="CC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9119A44D-5B97-B7B8-8296-1F308B6CBB15}"/>
                </a:ext>
              </a:extLst>
            </p:cNvPr>
            <p:cNvSpPr/>
            <p:nvPr/>
          </p:nvSpPr>
          <p:spPr>
            <a:xfrm>
              <a:off x="2705045" y="2091812"/>
              <a:ext cx="2457450" cy="2457450"/>
            </a:xfrm>
            <a:custGeom>
              <a:avLst/>
              <a:gdLst/>
              <a:ahLst/>
              <a:cxnLst/>
              <a:rect l="l" t="t" r="r" b="b"/>
              <a:pathLst>
                <a:path w="2457450" h="2457450">
                  <a:moveTo>
                    <a:pt x="311362" y="2456991"/>
                  </a:moveTo>
                  <a:lnTo>
                    <a:pt x="0" y="2145628"/>
                  </a:lnTo>
                  <a:lnTo>
                    <a:pt x="2145628" y="0"/>
                  </a:lnTo>
                  <a:lnTo>
                    <a:pt x="2456991" y="311362"/>
                  </a:lnTo>
                  <a:lnTo>
                    <a:pt x="311362" y="2456991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>
            <a:extLst>
              <a:ext uri="{FF2B5EF4-FFF2-40B4-BE49-F238E27FC236}">
                <a16:creationId xmlns:a16="http://schemas.microsoft.com/office/drawing/2014/main" id="{7A248121-1636-DD0A-AEB9-7900A8492525}"/>
              </a:ext>
            </a:extLst>
          </p:cNvPr>
          <p:cNvSpPr txBox="1"/>
          <p:nvPr/>
        </p:nvSpPr>
        <p:spPr>
          <a:xfrm rot="18716320">
            <a:off x="4287969" y="2870633"/>
            <a:ext cx="2056694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lang="pt-BR" sz="1600" b="1" dirty="0">
                <a:solidFill>
                  <a:srgbClr val="FFFFFF"/>
                </a:solidFill>
                <a:latin typeface="Roboto"/>
                <a:cs typeface="Roboto"/>
              </a:rPr>
              <a:t>Gerando um Token pela Sala do Futuro</a:t>
            </a:r>
            <a:endParaRPr sz="1600" dirty="0">
              <a:latin typeface="Roboto"/>
              <a:cs typeface="Roboto"/>
            </a:endParaRPr>
          </a:p>
        </p:txBody>
      </p:sp>
      <p:sp>
        <p:nvSpPr>
          <p:cNvPr id="22" name="object 22">
            <a:extLst>
              <a:ext uri="{FF2B5EF4-FFF2-40B4-BE49-F238E27FC236}">
                <a16:creationId xmlns:a16="http://schemas.microsoft.com/office/drawing/2014/main" id="{ABE0B097-0956-6F3A-80DE-A9372448806B}"/>
              </a:ext>
            </a:extLst>
          </p:cNvPr>
          <p:cNvSpPr txBox="1"/>
          <p:nvPr/>
        </p:nvSpPr>
        <p:spPr>
          <a:xfrm>
            <a:off x="6918841" y="4417640"/>
            <a:ext cx="142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FFFFFF"/>
                </a:solidFill>
                <a:latin typeface="Roboto"/>
                <a:cs typeface="Roboto"/>
              </a:rPr>
              <a:t>3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8A4B85F0-6972-66C1-D0B3-D7C05411AC6C}"/>
              </a:ext>
            </a:extLst>
          </p:cNvPr>
          <p:cNvSpPr txBox="1"/>
          <p:nvPr/>
        </p:nvSpPr>
        <p:spPr>
          <a:xfrm rot="18900000">
            <a:off x="7230620" y="4190464"/>
            <a:ext cx="536537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sz="1600" b="1" spc="-20" dirty="0">
                <a:solidFill>
                  <a:srgbClr val="FFFFFF"/>
                </a:solidFill>
                <a:latin typeface="Roboto"/>
                <a:cs typeface="Roboto"/>
              </a:rPr>
              <a:t>única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30" name="object 30">
            <a:extLst>
              <a:ext uri="{FF2B5EF4-FFF2-40B4-BE49-F238E27FC236}">
                <a16:creationId xmlns:a16="http://schemas.microsoft.com/office/drawing/2014/main" id="{87EDED2A-9CD0-EB25-7755-243D7FD9B900}"/>
              </a:ext>
            </a:extLst>
          </p:cNvPr>
          <p:cNvSpPr txBox="1"/>
          <p:nvPr/>
        </p:nvSpPr>
        <p:spPr>
          <a:xfrm>
            <a:off x="8442854" y="4417640"/>
            <a:ext cx="142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FFFFFF"/>
                </a:solidFill>
                <a:latin typeface="Roboto"/>
                <a:cs typeface="Roboto"/>
              </a:rPr>
              <a:t>4</a:t>
            </a:r>
            <a:endParaRPr sz="1600">
              <a:latin typeface="Roboto"/>
              <a:cs typeface="Roboto"/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05035461-0CD1-6336-C519-FC6FBCB89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671"/>
            <a:ext cx="12192000" cy="399872"/>
          </a:xfrm>
          <a:prstGeom prst="rect">
            <a:avLst/>
          </a:prstGeom>
        </p:spPr>
      </p:pic>
      <p:grpSp>
        <p:nvGrpSpPr>
          <p:cNvPr id="39" name="object 9">
            <a:extLst>
              <a:ext uri="{FF2B5EF4-FFF2-40B4-BE49-F238E27FC236}">
                <a16:creationId xmlns:a16="http://schemas.microsoft.com/office/drawing/2014/main" id="{4F57A26C-0A16-D805-B450-F50663C1768A}"/>
              </a:ext>
            </a:extLst>
          </p:cNvPr>
          <p:cNvGrpSpPr/>
          <p:nvPr/>
        </p:nvGrpSpPr>
        <p:grpSpPr>
          <a:xfrm>
            <a:off x="5231498" y="1732062"/>
            <a:ext cx="3016766" cy="3309989"/>
            <a:chOff x="2369183" y="1961596"/>
            <a:chExt cx="2908935" cy="2908300"/>
          </a:xfrm>
        </p:grpSpPr>
        <p:sp>
          <p:nvSpPr>
            <p:cNvPr id="40" name="object 10">
              <a:extLst>
                <a:ext uri="{FF2B5EF4-FFF2-40B4-BE49-F238E27FC236}">
                  <a16:creationId xmlns:a16="http://schemas.microsoft.com/office/drawing/2014/main" id="{86CC0169-653A-7997-8B9D-1DAD5112FC49}"/>
                </a:ext>
              </a:extLst>
            </p:cNvPr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335617" y="2898237"/>
                  </a:move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11">
              <a:extLst>
                <a:ext uri="{FF2B5EF4-FFF2-40B4-BE49-F238E27FC236}">
                  <a16:creationId xmlns:a16="http://schemas.microsoft.com/office/drawing/2014/main" id="{67420956-F818-C7B8-48BE-8A7434616745}"/>
                </a:ext>
              </a:extLst>
            </p:cNvPr>
            <p:cNvSpPr/>
            <p:nvPr/>
          </p:nvSpPr>
          <p:spPr>
            <a:xfrm>
              <a:off x="2373945" y="1966358"/>
              <a:ext cx="2899410" cy="2898775"/>
            </a:xfrm>
            <a:custGeom>
              <a:avLst/>
              <a:gdLst/>
              <a:ahLst/>
              <a:cxnLst/>
              <a:rect l="l" t="t" r="r" b="b"/>
              <a:pathLst>
                <a:path w="2899410" h="2898775">
                  <a:moveTo>
                    <a:pt x="2362205" y="91338"/>
                  </a:moveTo>
                  <a:lnTo>
                    <a:pt x="2397473" y="60892"/>
                  </a:lnTo>
                  <a:lnTo>
                    <a:pt x="2435836" y="36535"/>
                  </a:lnTo>
                  <a:lnTo>
                    <a:pt x="2476606" y="18267"/>
                  </a:lnTo>
                  <a:lnTo>
                    <a:pt x="2519097" y="6089"/>
                  </a:lnTo>
                  <a:lnTo>
                    <a:pt x="2562619" y="0"/>
                  </a:lnTo>
                  <a:lnTo>
                    <a:pt x="2606485" y="0"/>
                  </a:lnTo>
                  <a:lnTo>
                    <a:pt x="2650007" y="6089"/>
                  </a:lnTo>
                  <a:lnTo>
                    <a:pt x="2692497" y="18267"/>
                  </a:lnTo>
                  <a:lnTo>
                    <a:pt x="2733268" y="36535"/>
                  </a:lnTo>
                  <a:lnTo>
                    <a:pt x="2771631" y="60892"/>
                  </a:lnTo>
                  <a:lnTo>
                    <a:pt x="2806899" y="91338"/>
                  </a:lnTo>
                  <a:lnTo>
                    <a:pt x="2839122" y="129100"/>
                  </a:lnTo>
                  <a:lnTo>
                    <a:pt x="2864793" y="171061"/>
                  </a:lnTo>
                  <a:lnTo>
                    <a:pt x="2883562" y="216374"/>
                  </a:lnTo>
                  <a:lnTo>
                    <a:pt x="2895081" y="264197"/>
                  </a:lnTo>
                  <a:lnTo>
                    <a:pt x="2898998" y="313684"/>
                  </a:lnTo>
                  <a:lnTo>
                    <a:pt x="2895081" y="363172"/>
                  </a:lnTo>
                  <a:lnTo>
                    <a:pt x="2883562" y="410994"/>
                  </a:lnTo>
                  <a:lnTo>
                    <a:pt x="2864793" y="456308"/>
                  </a:lnTo>
                  <a:lnTo>
                    <a:pt x="2839122" y="498269"/>
                  </a:lnTo>
                  <a:lnTo>
                    <a:pt x="2806899" y="536031"/>
                  </a:lnTo>
                  <a:lnTo>
                    <a:pt x="536031" y="2806899"/>
                  </a:lnTo>
                  <a:lnTo>
                    <a:pt x="500764" y="2837345"/>
                  </a:lnTo>
                  <a:lnTo>
                    <a:pt x="462401" y="2861702"/>
                  </a:lnTo>
                  <a:lnTo>
                    <a:pt x="421630" y="2879969"/>
                  </a:lnTo>
                  <a:lnTo>
                    <a:pt x="379140" y="2892148"/>
                  </a:lnTo>
                  <a:lnTo>
                    <a:pt x="335617" y="2898237"/>
                  </a:lnTo>
                  <a:lnTo>
                    <a:pt x="291751" y="2898237"/>
                  </a:lnTo>
                  <a:lnTo>
                    <a:pt x="248229" y="2892148"/>
                  </a:lnTo>
                  <a:lnTo>
                    <a:pt x="205739" y="2879969"/>
                  </a:lnTo>
                  <a:lnTo>
                    <a:pt x="164968" y="2861702"/>
                  </a:lnTo>
                  <a:lnTo>
                    <a:pt x="126605" y="2837345"/>
                  </a:lnTo>
                  <a:lnTo>
                    <a:pt x="91337" y="2806899"/>
                  </a:lnTo>
                  <a:lnTo>
                    <a:pt x="60891" y="2771631"/>
                  </a:lnTo>
                  <a:lnTo>
                    <a:pt x="36535" y="2733268"/>
                  </a:lnTo>
                  <a:lnTo>
                    <a:pt x="18267" y="2692498"/>
                  </a:lnTo>
                  <a:lnTo>
                    <a:pt x="6089" y="2650007"/>
                  </a:lnTo>
                  <a:lnTo>
                    <a:pt x="0" y="2606485"/>
                  </a:lnTo>
                  <a:lnTo>
                    <a:pt x="0" y="2562619"/>
                  </a:lnTo>
                  <a:lnTo>
                    <a:pt x="6089" y="2519097"/>
                  </a:lnTo>
                  <a:lnTo>
                    <a:pt x="18267" y="2476606"/>
                  </a:lnTo>
                  <a:lnTo>
                    <a:pt x="36535" y="2435836"/>
                  </a:lnTo>
                  <a:lnTo>
                    <a:pt x="60891" y="2397473"/>
                  </a:lnTo>
                  <a:lnTo>
                    <a:pt x="91337" y="2362205"/>
                  </a:lnTo>
                  <a:lnTo>
                    <a:pt x="2362205" y="91338"/>
                  </a:lnTo>
                  <a:close/>
                </a:path>
              </a:pathLst>
            </a:custGeom>
            <a:ln w="9524">
              <a:solidFill>
                <a:srgbClr val="CC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12">
              <a:extLst>
                <a:ext uri="{FF2B5EF4-FFF2-40B4-BE49-F238E27FC236}">
                  <a16:creationId xmlns:a16="http://schemas.microsoft.com/office/drawing/2014/main" id="{393D29D5-D551-AD6F-1F93-D29AD6B73933}"/>
                </a:ext>
              </a:extLst>
            </p:cNvPr>
            <p:cNvSpPr/>
            <p:nvPr/>
          </p:nvSpPr>
          <p:spPr>
            <a:xfrm>
              <a:off x="2705045" y="2091812"/>
              <a:ext cx="2457450" cy="2457450"/>
            </a:xfrm>
            <a:custGeom>
              <a:avLst/>
              <a:gdLst/>
              <a:ahLst/>
              <a:cxnLst/>
              <a:rect l="l" t="t" r="r" b="b"/>
              <a:pathLst>
                <a:path w="2457450" h="2457450">
                  <a:moveTo>
                    <a:pt x="311362" y="2456991"/>
                  </a:moveTo>
                  <a:lnTo>
                    <a:pt x="0" y="2145628"/>
                  </a:lnTo>
                  <a:lnTo>
                    <a:pt x="2145628" y="0"/>
                  </a:lnTo>
                  <a:lnTo>
                    <a:pt x="2456991" y="311362"/>
                  </a:lnTo>
                  <a:lnTo>
                    <a:pt x="311362" y="245699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43" name="object 13">
            <a:extLst>
              <a:ext uri="{FF2B5EF4-FFF2-40B4-BE49-F238E27FC236}">
                <a16:creationId xmlns:a16="http://schemas.microsoft.com/office/drawing/2014/main" id="{0ECCDC5E-0279-C00C-0579-D427F6E67928}"/>
              </a:ext>
            </a:extLst>
          </p:cNvPr>
          <p:cNvSpPr txBox="1"/>
          <p:nvPr/>
        </p:nvSpPr>
        <p:spPr>
          <a:xfrm rot="18716320">
            <a:off x="5892737" y="3009617"/>
            <a:ext cx="2056694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lang="pt-BR" sz="1600" b="1" dirty="0">
                <a:solidFill>
                  <a:srgbClr val="FFFFFF"/>
                </a:solidFill>
                <a:latin typeface="Roboto"/>
                <a:cs typeface="Roboto"/>
              </a:rPr>
              <a:t>Gerando um Token pelo Gerenciador</a:t>
            </a:r>
            <a:endParaRPr sz="1600" dirty="0">
              <a:latin typeface="Roboto"/>
              <a:cs typeface="Roboto"/>
            </a:endParaRPr>
          </a:p>
        </p:txBody>
      </p:sp>
      <p:grpSp>
        <p:nvGrpSpPr>
          <p:cNvPr id="19" name="object 14">
            <a:extLst>
              <a:ext uri="{FF2B5EF4-FFF2-40B4-BE49-F238E27FC236}">
                <a16:creationId xmlns:a16="http://schemas.microsoft.com/office/drawing/2014/main" id="{43912986-8892-4225-6780-87B7739546F7}"/>
              </a:ext>
            </a:extLst>
          </p:cNvPr>
          <p:cNvGrpSpPr/>
          <p:nvPr/>
        </p:nvGrpSpPr>
        <p:grpSpPr>
          <a:xfrm>
            <a:off x="3542122" y="4132501"/>
            <a:ext cx="876300" cy="876300"/>
            <a:chOff x="2251951" y="4166051"/>
            <a:chExt cx="876300" cy="876300"/>
          </a:xfrm>
        </p:grpSpPr>
        <p:pic>
          <p:nvPicPr>
            <p:cNvPr id="20" name="object 15">
              <a:extLst>
                <a:ext uri="{FF2B5EF4-FFF2-40B4-BE49-F238E27FC236}">
                  <a16:creationId xmlns:a16="http://schemas.microsoft.com/office/drawing/2014/main" id="{7C4E0228-918A-98BD-AF1D-69E353C7552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51951" y="4166051"/>
              <a:ext cx="876000" cy="876000"/>
            </a:xfrm>
            <a:prstGeom prst="rect">
              <a:avLst/>
            </a:prstGeom>
          </p:spPr>
        </p:pic>
        <p:sp>
          <p:nvSpPr>
            <p:cNvPr id="21" name="object 16">
              <a:extLst>
                <a:ext uri="{FF2B5EF4-FFF2-40B4-BE49-F238E27FC236}">
                  <a16:creationId xmlns:a16="http://schemas.microsoft.com/office/drawing/2014/main" id="{E71A80F6-7752-8701-786B-E45942342F8C}"/>
                </a:ext>
              </a:extLst>
            </p:cNvPr>
            <p:cNvSpPr/>
            <p:nvPr/>
          </p:nvSpPr>
          <p:spPr>
            <a:xfrm>
              <a:off x="2480551" y="4343851"/>
              <a:ext cx="419100" cy="419100"/>
            </a:xfrm>
            <a:custGeom>
              <a:avLst/>
              <a:gdLst/>
              <a:ahLst/>
              <a:cxnLst/>
              <a:rect l="l" t="t" r="r" b="b"/>
              <a:pathLst>
                <a:path w="419100" h="419100">
                  <a:moveTo>
                    <a:pt x="209399" y="418799"/>
                  </a:moveTo>
                  <a:lnTo>
                    <a:pt x="161386" y="413269"/>
                  </a:lnTo>
                  <a:lnTo>
                    <a:pt x="117311" y="397516"/>
                  </a:lnTo>
                  <a:lnTo>
                    <a:pt x="78430" y="372797"/>
                  </a:lnTo>
                  <a:lnTo>
                    <a:pt x="46002" y="340369"/>
                  </a:lnTo>
                  <a:lnTo>
                    <a:pt x="21283" y="301488"/>
                  </a:lnTo>
                  <a:lnTo>
                    <a:pt x="5530" y="257413"/>
                  </a:lnTo>
                  <a:lnTo>
                    <a:pt x="0" y="209399"/>
                  </a:lnTo>
                  <a:lnTo>
                    <a:pt x="5530" y="161386"/>
                  </a:lnTo>
                  <a:lnTo>
                    <a:pt x="21283" y="117311"/>
                  </a:lnTo>
                  <a:lnTo>
                    <a:pt x="46002" y="78430"/>
                  </a:lnTo>
                  <a:lnTo>
                    <a:pt x="78430" y="46002"/>
                  </a:lnTo>
                  <a:lnTo>
                    <a:pt x="117311" y="21283"/>
                  </a:lnTo>
                  <a:lnTo>
                    <a:pt x="161386" y="5530"/>
                  </a:lnTo>
                  <a:lnTo>
                    <a:pt x="209399" y="0"/>
                  </a:lnTo>
                  <a:lnTo>
                    <a:pt x="250442" y="4060"/>
                  </a:lnTo>
                  <a:lnTo>
                    <a:pt x="289533" y="15939"/>
                  </a:lnTo>
                  <a:lnTo>
                    <a:pt x="325575" y="35181"/>
                  </a:lnTo>
                  <a:lnTo>
                    <a:pt x="357468" y="61331"/>
                  </a:lnTo>
                  <a:lnTo>
                    <a:pt x="383618" y="93224"/>
                  </a:lnTo>
                  <a:lnTo>
                    <a:pt x="402860" y="129266"/>
                  </a:lnTo>
                  <a:lnTo>
                    <a:pt x="414739" y="168357"/>
                  </a:lnTo>
                  <a:lnTo>
                    <a:pt x="418799" y="209399"/>
                  </a:lnTo>
                  <a:lnTo>
                    <a:pt x="413269" y="257413"/>
                  </a:lnTo>
                  <a:lnTo>
                    <a:pt x="397516" y="301488"/>
                  </a:lnTo>
                  <a:lnTo>
                    <a:pt x="372797" y="340369"/>
                  </a:lnTo>
                  <a:lnTo>
                    <a:pt x="340369" y="372797"/>
                  </a:lnTo>
                  <a:lnTo>
                    <a:pt x="301488" y="397516"/>
                  </a:lnTo>
                  <a:lnTo>
                    <a:pt x="257413" y="413269"/>
                  </a:lnTo>
                  <a:lnTo>
                    <a:pt x="209399" y="41879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3" name="object 17">
            <a:extLst>
              <a:ext uri="{FF2B5EF4-FFF2-40B4-BE49-F238E27FC236}">
                <a16:creationId xmlns:a16="http://schemas.microsoft.com/office/drawing/2014/main" id="{7A5C5627-E269-BB4D-2BF7-EE49E6235BB2}"/>
              </a:ext>
            </a:extLst>
          </p:cNvPr>
          <p:cNvSpPr txBox="1"/>
          <p:nvPr/>
        </p:nvSpPr>
        <p:spPr>
          <a:xfrm>
            <a:off x="3905079" y="4376953"/>
            <a:ext cx="142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1600" b="1" spc="-50" dirty="0">
                <a:latin typeface="Roboto"/>
                <a:cs typeface="Roboto"/>
              </a:rPr>
              <a:t>1</a:t>
            </a:r>
            <a:endParaRPr sz="1600" dirty="0">
              <a:latin typeface="Roboto"/>
              <a:cs typeface="Roboto"/>
            </a:endParaRPr>
          </a:p>
        </p:txBody>
      </p:sp>
      <p:grpSp>
        <p:nvGrpSpPr>
          <p:cNvPr id="14" name="object 14">
            <a:extLst>
              <a:ext uri="{FF2B5EF4-FFF2-40B4-BE49-F238E27FC236}">
                <a16:creationId xmlns:a16="http://schemas.microsoft.com/office/drawing/2014/main" id="{29B4379F-B814-9143-D759-D646D2843832}"/>
              </a:ext>
            </a:extLst>
          </p:cNvPr>
          <p:cNvGrpSpPr/>
          <p:nvPr/>
        </p:nvGrpSpPr>
        <p:grpSpPr>
          <a:xfrm>
            <a:off x="5178232" y="4256191"/>
            <a:ext cx="876300" cy="876300"/>
            <a:chOff x="2251951" y="4166051"/>
            <a:chExt cx="876300" cy="876300"/>
          </a:xfrm>
        </p:grpSpPr>
        <p:pic>
          <p:nvPicPr>
            <p:cNvPr id="15" name="object 15">
              <a:extLst>
                <a:ext uri="{FF2B5EF4-FFF2-40B4-BE49-F238E27FC236}">
                  <a16:creationId xmlns:a16="http://schemas.microsoft.com/office/drawing/2014/main" id="{8BD66978-F19A-14FE-2DEF-6C3BDC60B6E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51951" y="4166051"/>
              <a:ext cx="876000" cy="876000"/>
            </a:xfrm>
            <a:prstGeom prst="rect">
              <a:avLst/>
            </a:prstGeom>
          </p:spPr>
        </p:pic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244E4917-0213-3A21-80C3-97C02D9B6515}"/>
                </a:ext>
              </a:extLst>
            </p:cNvPr>
            <p:cNvSpPr/>
            <p:nvPr/>
          </p:nvSpPr>
          <p:spPr>
            <a:xfrm>
              <a:off x="2480551" y="4343851"/>
              <a:ext cx="419100" cy="419100"/>
            </a:xfrm>
            <a:custGeom>
              <a:avLst/>
              <a:gdLst/>
              <a:ahLst/>
              <a:cxnLst/>
              <a:rect l="l" t="t" r="r" b="b"/>
              <a:pathLst>
                <a:path w="419100" h="419100">
                  <a:moveTo>
                    <a:pt x="209399" y="418799"/>
                  </a:moveTo>
                  <a:lnTo>
                    <a:pt x="161386" y="413269"/>
                  </a:lnTo>
                  <a:lnTo>
                    <a:pt x="117311" y="397516"/>
                  </a:lnTo>
                  <a:lnTo>
                    <a:pt x="78430" y="372797"/>
                  </a:lnTo>
                  <a:lnTo>
                    <a:pt x="46002" y="340369"/>
                  </a:lnTo>
                  <a:lnTo>
                    <a:pt x="21283" y="301488"/>
                  </a:lnTo>
                  <a:lnTo>
                    <a:pt x="5530" y="257413"/>
                  </a:lnTo>
                  <a:lnTo>
                    <a:pt x="0" y="209399"/>
                  </a:lnTo>
                  <a:lnTo>
                    <a:pt x="5530" y="161386"/>
                  </a:lnTo>
                  <a:lnTo>
                    <a:pt x="21283" y="117311"/>
                  </a:lnTo>
                  <a:lnTo>
                    <a:pt x="46002" y="78430"/>
                  </a:lnTo>
                  <a:lnTo>
                    <a:pt x="78430" y="46002"/>
                  </a:lnTo>
                  <a:lnTo>
                    <a:pt x="117311" y="21283"/>
                  </a:lnTo>
                  <a:lnTo>
                    <a:pt x="161386" y="5530"/>
                  </a:lnTo>
                  <a:lnTo>
                    <a:pt x="209399" y="0"/>
                  </a:lnTo>
                  <a:lnTo>
                    <a:pt x="250442" y="4060"/>
                  </a:lnTo>
                  <a:lnTo>
                    <a:pt x="289533" y="15939"/>
                  </a:lnTo>
                  <a:lnTo>
                    <a:pt x="325575" y="35181"/>
                  </a:lnTo>
                  <a:lnTo>
                    <a:pt x="357468" y="61331"/>
                  </a:lnTo>
                  <a:lnTo>
                    <a:pt x="383618" y="93224"/>
                  </a:lnTo>
                  <a:lnTo>
                    <a:pt x="402860" y="129266"/>
                  </a:lnTo>
                  <a:lnTo>
                    <a:pt x="414739" y="168357"/>
                  </a:lnTo>
                  <a:lnTo>
                    <a:pt x="418799" y="209399"/>
                  </a:lnTo>
                  <a:lnTo>
                    <a:pt x="413269" y="257413"/>
                  </a:lnTo>
                  <a:lnTo>
                    <a:pt x="397516" y="301488"/>
                  </a:lnTo>
                  <a:lnTo>
                    <a:pt x="372797" y="340369"/>
                  </a:lnTo>
                  <a:lnTo>
                    <a:pt x="340369" y="372797"/>
                  </a:lnTo>
                  <a:lnTo>
                    <a:pt x="301488" y="397516"/>
                  </a:lnTo>
                  <a:lnTo>
                    <a:pt x="257413" y="413269"/>
                  </a:lnTo>
                  <a:lnTo>
                    <a:pt x="209399" y="4187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>
            <a:extLst>
              <a:ext uri="{FF2B5EF4-FFF2-40B4-BE49-F238E27FC236}">
                <a16:creationId xmlns:a16="http://schemas.microsoft.com/office/drawing/2014/main" id="{EFAC136A-FC3A-5B91-0227-5A824CD199A9}"/>
              </a:ext>
            </a:extLst>
          </p:cNvPr>
          <p:cNvSpPr txBox="1"/>
          <p:nvPr/>
        </p:nvSpPr>
        <p:spPr>
          <a:xfrm>
            <a:off x="5547655" y="4500643"/>
            <a:ext cx="129309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1600" b="1" spc="-50" dirty="0">
                <a:solidFill>
                  <a:srgbClr val="FFFFFF"/>
                </a:solidFill>
                <a:latin typeface="Roboto"/>
                <a:cs typeface="Roboto"/>
              </a:rPr>
              <a:t>2</a:t>
            </a:r>
            <a:endParaRPr sz="1600" dirty="0">
              <a:latin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4106894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3800" y="1840640"/>
            <a:ext cx="3742511" cy="13311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  <a:buSzPct val="61111"/>
              <a:tabLst>
                <a:tab pos="354965" algn="l"/>
              </a:tabLst>
            </a:pPr>
            <a:r>
              <a:rPr lang="pt-BR" sz="28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Link direto</a:t>
            </a:r>
            <a:endParaRPr lang="pt-BR" sz="1600" b="1" spc="-1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  <a:buSzPct val="61111"/>
              <a:tabLst>
                <a:tab pos="354965" algn="l"/>
              </a:tabLst>
            </a:pPr>
            <a:endParaRPr lang="pt-BR" sz="1800" spc="-1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  <a:buSzPct val="61111"/>
              <a:tabLst>
                <a:tab pos="354965" algn="l"/>
              </a:tabLst>
            </a:pPr>
            <a:r>
              <a:rPr lang="pt-BR" sz="2000" spc="-1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u="heavy" spc="-10" dirty="0">
                <a:uFill>
                  <a:solidFill>
                    <a:srgbClr val="000000"/>
                  </a:solidFill>
                </a:u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2"/>
              </a:rPr>
              <a:t>https://tarefas.cmsp.educacao.sp.gov.br/</a:t>
            </a:r>
            <a:endParaRPr sz="2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771639" y="1905793"/>
            <a:ext cx="3420361" cy="3675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r>
              <a:rPr lang="pt-BR" sz="28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SED</a:t>
            </a:r>
          </a:p>
          <a:p>
            <a:pPr marL="12065" marR="5080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endParaRPr lang="pt-BR" sz="16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2065" marR="5080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r>
              <a:rPr lang="pt-BR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</a:t>
            </a:r>
            <a:r>
              <a:rPr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enu</a:t>
            </a:r>
            <a:endParaRPr lang="pt-BR" b="1" spc="-5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2065" marR="5080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r>
              <a:rPr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Centro</a:t>
            </a:r>
            <a:r>
              <a:rPr b="1" spc="-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b="1" spc="-2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 </a:t>
            </a:r>
            <a:r>
              <a:rPr b="1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Mídias</a:t>
            </a:r>
            <a:r>
              <a:rPr b="1"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endParaRPr lang="pt-BR" b="1" spc="-65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2065" marR="5080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r>
              <a:rPr lang="pt-BR" b="1"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     &gt; </a:t>
            </a:r>
            <a:r>
              <a:rPr lang="pt-BR"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Tarefas</a:t>
            </a:r>
          </a:p>
          <a:p>
            <a:pPr marL="12065" marR="5080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r>
              <a:rPr lang="pt-BR" b="1"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	&gt;  </a:t>
            </a:r>
            <a:r>
              <a:rPr b="1" spc="-1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Gerenciador</a:t>
            </a:r>
            <a:r>
              <a:rPr b="1"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</a:t>
            </a:r>
            <a:r>
              <a:rPr b="1" spc="-6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b="1" spc="-1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Tarefas</a:t>
            </a:r>
            <a:r>
              <a:rPr spc="-1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endParaRPr lang="pt-BR" spc="-1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endParaRPr lang="pt-BR" sz="1600" u="heavy" spc="-10" dirty="0">
              <a:uFill>
                <a:solidFill>
                  <a:srgbClr val="000000"/>
                </a:solidFill>
              </a:u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hlinkClick r:id="rId3"/>
            </a:endParaRP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endParaRPr lang="pt-BR" sz="1600" u="heavy" spc="-10" dirty="0">
              <a:uFill>
                <a:solidFill>
                  <a:srgbClr val="000000"/>
                </a:solidFill>
              </a:u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hlinkClick r:id="rId3"/>
            </a:endParaRP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endParaRPr lang="pt-BR" sz="1600" u="heavy" spc="-10" dirty="0">
              <a:uFill>
                <a:solidFill>
                  <a:srgbClr val="000000"/>
                </a:solidFill>
              </a:u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hlinkClick r:id="rId3"/>
            </a:endParaRP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endParaRPr lang="pt-BR" sz="1600" u="heavy" spc="-10" dirty="0">
              <a:uFill>
                <a:solidFill>
                  <a:srgbClr val="000000"/>
                </a:solidFill>
              </a:u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hlinkClick r:id="rId3"/>
            </a:endParaRP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endParaRPr lang="pt-BR" sz="1600" u="heavy" spc="-10" dirty="0">
              <a:uFill>
                <a:solidFill>
                  <a:srgbClr val="000000"/>
                </a:solidFill>
              </a:u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hlinkClick r:id="rId3"/>
            </a:endParaRP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endParaRPr lang="pt-BR" sz="1600" u="heavy" spc="-10" dirty="0">
              <a:uFill>
                <a:solidFill>
                  <a:srgbClr val="000000"/>
                </a:solidFill>
              </a:u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hlinkClick r:id="rId3"/>
            </a:endParaRP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  <a:buSzPct val="68750"/>
              <a:tabLst>
                <a:tab pos="334010" algn="l"/>
              </a:tabLst>
            </a:pPr>
            <a:r>
              <a:rPr sz="1600" u="heavy" spc="-10" dirty="0">
                <a:uFill>
                  <a:solidFill>
                    <a:srgbClr val="000000"/>
                  </a:solidFill>
                </a:u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3"/>
              </a:rPr>
              <a:t>https://sed.educacao.sp.gov.br</a:t>
            </a:r>
            <a:r>
              <a:rPr sz="1400" u="heavy" spc="-10" dirty="0">
                <a:uFill>
                  <a:solidFill>
                    <a:srgbClr val="000000"/>
                  </a:solidFill>
                </a:u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3"/>
              </a:rPr>
              <a:t>/</a:t>
            </a:r>
            <a:endParaRPr sz="14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937521" y="3783657"/>
            <a:ext cx="2963080" cy="1937575"/>
            <a:chOff x="481208" y="4309710"/>
            <a:chExt cx="4072833" cy="2330953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6403" y="4309710"/>
              <a:ext cx="3797638" cy="125326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8354" y="4462110"/>
              <a:ext cx="3073738" cy="52936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108828" y="4452584"/>
              <a:ext cx="3093085" cy="548640"/>
            </a:xfrm>
            <a:custGeom>
              <a:avLst/>
              <a:gdLst/>
              <a:ahLst/>
              <a:cxnLst/>
              <a:rect l="l" t="t" r="r" b="b"/>
              <a:pathLst>
                <a:path w="3093085" h="548639">
                  <a:moveTo>
                    <a:pt x="0" y="0"/>
                  </a:moveTo>
                  <a:lnTo>
                    <a:pt x="3092788" y="0"/>
                  </a:lnTo>
                  <a:lnTo>
                    <a:pt x="3092788" y="548416"/>
                  </a:lnTo>
                  <a:lnTo>
                    <a:pt x="0" y="548416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6405" y="4830913"/>
              <a:ext cx="3793350" cy="18097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8355" y="4983312"/>
              <a:ext cx="3069449" cy="108584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08829" y="4973787"/>
              <a:ext cx="3088640" cy="1104900"/>
            </a:xfrm>
            <a:custGeom>
              <a:avLst/>
              <a:gdLst/>
              <a:ahLst/>
              <a:cxnLst/>
              <a:rect l="l" t="t" r="r" b="b"/>
              <a:pathLst>
                <a:path w="3088640" h="1104900">
                  <a:moveTo>
                    <a:pt x="0" y="0"/>
                  </a:moveTo>
                  <a:lnTo>
                    <a:pt x="3088499" y="0"/>
                  </a:lnTo>
                  <a:lnTo>
                    <a:pt x="3088499" y="1104899"/>
                  </a:lnTo>
                  <a:lnTo>
                    <a:pt x="0" y="1104899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81208" y="5653534"/>
              <a:ext cx="1480458" cy="704850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2833729" y="648889"/>
            <a:ext cx="105156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Acesse</a:t>
            </a:r>
            <a:r>
              <a:rPr sz="3200" b="1" spc="-4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z="32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</a:t>
            </a:r>
            <a:r>
              <a:rPr sz="3200" b="1" spc="-3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z="3200" b="1" spc="-1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Gerenciador</a:t>
            </a:r>
            <a:r>
              <a:rPr sz="3200" b="1" spc="-4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z="32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</a:t>
            </a:r>
            <a:r>
              <a:rPr sz="3200" b="1" spc="-4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sz="32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</a:t>
            </a:r>
            <a:r>
              <a:rPr sz="3200" b="1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arefas</a:t>
            </a:r>
            <a:r>
              <a:rPr sz="3200" b="1" spc="-2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z="32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do</a:t>
            </a:r>
            <a:r>
              <a:rPr sz="3200" b="1" spc="-4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z="3200" b="1" spc="-1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CMSP.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658921" y="5766933"/>
            <a:ext cx="653288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Não</a:t>
            </a:r>
            <a:r>
              <a:rPr spc="-5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esqueça</a:t>
            </a:r>
            <a:r>
              <a:rPr spc="-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</a:t>
            </a:r>
            <a:r>
              <a:rPr spc="-5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verificar</a:t>
            </a:r>
            <a:r>
              <a:rPr spc="-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</a:t>
            </a:r>
            <a:r>
              <a:rPr spc="-5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está</a:t>
            </a:r>
            <a:r>
              <a:rPr spc="-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pc="-2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aba</a:t>
            </a:r>
            <a:r>
              <a:rPr spc="-6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Servidor</a:t>
            </a:r>
            <a:r>
              <a:rPr b="1"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para</a:t>
            </a:r>
            <a:r>
              <a:rPr spc="-6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efetuar</a:t>
            </a:r>
            <a:r>
              <a:rPr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pc="-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login.</a:t>
            </a:r>
            <a:r>
              <a:rPr lang="pt-BR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Você</a:t>
            </a:r>
            <a:r>
              <a:rPr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vai</a:t>
            </a:r>
            <a:r>
              <a:rPr spc="-6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utilizar</a:t>
            </a:r>
            <a:r>
              <a:rPr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</a:t>
            </a:r>
            <a:r>
              <a:rPr spc="-6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mesmo</a:t>
            </a:r>
            <a:r>
              <a:rPr spc="-65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pc="-1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acesso </a:t>
            </a:r>
            <a:r>
              <a:rPr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da</a:t>
            </a:r>
            <a:r>
              <a:rPr spc="-3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spc="-2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SED.</a:t>
            </a:r>
            <a:endParaRPr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4054822" y="2062596"/>
            <a:ext cx="4460421" cy="3950110"/>
            <a:chOff x="7773706" y="689065"/>
            <a:chExt cx="4460421" cy="3950110"/>
          </a:xfrm>
        </p:grpSpPr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73706" y="689065"/>
              <a:ext cx="4460421" cy="395011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009052" y="794975"/>
              <a:ext cx="3755570" cy="324525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8004290" y="790212"/>
              <a:ext cx="3765550" cy="3255010"/>
            </a:xfrm>
            <a:custGeom>
              <a:avLst/>
              <a:gdLst/>
              <a:ahLst/>
              <a:cxnLst/>
              <a:rect l="l" t="t" r="r" b="b"/>
              <a:pathLst>
                <a:path w="3765550" h="3255010">
                  <a:moveTo>
                    <a:pt x="0" y="0"/>
                  </a:moveTo>
                  <a:lnTo>
                    <a:pt x="3765096" y="0"/>
                  </a:lnTo>
                  <a:lnTo>
                    <a:pt x="3765096" y="3254784"/>
                  </a:lnTo>
                  <a:lnTo>
                    <a:pt x="0" y="3254784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4" name="Imagem 23">
            <a:extLst>
              <a:ext uri="{FF2B5EF4-FFF2-40B4-BE49-F238E27FC236}">
                <a16:creationId xmlns:a16="http://schemas.microsoft.com/office/drawing/2014/main" id="{A74FC244-C625-13A7-77D0-2AF57186537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-69671"/>
            <a:ext cx="12192000" cy="399872"/>
          </a:xfrm>
          <a:prstGeom prst="rect">
            <a:avLst/>
          </a:prstGeom>
        </p:spPr>
      </p:pic>
      <p:pic>
        <p:nvPicPr>
          <p:cNvPr id="25" name="Imagem 24" descr="Forma, Seta&#10;&#10;O conteúdo gerado por IA pode estar incorreto.">
            <a:extLst>
              <a:ext uri="{FF2B5EF4-FFF2-40B4-BE49-F238E27FC236}">
                <a16:creationId xmlns:a16="http://schemas.microsoft.com/office/drawing/2014/main" id="{E5862E8C-B7B9-9C0C-EB53-75D079B93B7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97041" flipH="1" flipV="1">
            <a:off x="3193944" y="3420144"/>
            <a:ext cx="754217" cy="532167"/>
          </a:xfrm>
          <a:prstGeom prst="rect">
            <a:avLst/>
          </a:prstGeom>
        </p:spPr>
      </p:pic>
      <p:pic>
        <p:nvPicPr>
          <p:cNvPr id="26" name="Imagem 25" descr="Forma, Seta&#10;&#10;O conteúdo gerado por IA pode estar incorreto.">
            <a:extLst>
              <a:ext uri="{FF2B5EF4-FFF2-40B4-BE49-F238E27FC236}">
                <a16:creationId xmlns:a16="http://schemas.microsoft.com/office/drawing/2014/main" id="{E0D44576-6F0D-5CA4-E72C-AD6743850E8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97041" flipV="1">
            <a:off x="8416629" y="4524552"/>
            <a:ext cx="710019" cy="532167"/>
          </a:xfrm>
          <a:prstGeom prst="rect">
            <a:avLst/>
          </a:prstGeom>
        </p:spPr>
      </p:pic>
      <p:pic>
        <p:nvPicPr>
          <p:cNvPr id="27" name="Imagem 26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AFC4A0A9-B0CF-CCBA-4E02-5D9D363D3CC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5767">
            <a:off x="5716765" y="2880252"/>
            <a:ext cx="1314420" cy="82395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B036B5-347C-2153-05F7-75D6C51B6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6E21E71C-89B9-7ACC-E3DA-8D3DE40DD9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A571645-A7B7-45CE-3913-01B20574AC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44418" r="29019" b="2016"/>
          <a:stretch/>
        </p:blipFill>
        <p:spPr>
          <a:xfrm>
            <a:off x="404018" y="1196752"/>
            <a:ext cx="6335829" cy="54601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F8FF6B6-1872-2474-06EB-B37F6D1670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466" t="11450" r="29578"/>
          <a:stretch/>
        </p:blipFill>
        <p:spPr>
          <a:xfrm>
            <a:off x="2347089" y="1742765"/>
            <a:ext cx="4084534" cy="484201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3B94268-71B3-9766-B9C8-59A43D1AC78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94"/>
          <a:stretch/>
        </p:blipFill>
        <p:spPr>
          <a:xfrm>
            <a:off x="226031" y="1726506"/>
            <a:ext cx="2359634" cy="456311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CE10FEA-8673-EEF0-F8BE-4FE59122CC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69671"/>
            <a:ext cx="12192000" cy="399872"/>
          </a:xfrm>
          <a:prstGeom prst="rect">
            <a:avLst/>
          </a:prstGeom>
        </p:spPr>
      </p:pic>
      <p:pic>
        <p:nvPicPr>
          <p:cNvPr id="6" name="Imagem 5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8FD8BDFC-C24C-2CE3-7BE5-9EA14EB850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8957"/>
            <a:ext cx="1808397" cy="1052306"/>
          </a:xfrm>
          <a:prstGeom prst="rect">
            <a:avLst/>
          </a:prstGeom>
        </p:spPr>
      </p:pic>
      <p:pic>
        <p:nvPicPr>
          <p:cNvPr id="8" name="Imagem 7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B8CA8D85-9CE9-0368-DFEF-F1F854EEB8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7128" y="4308265"/>
            <a:ext cx="1054139" cy="891195"/>
          </a:xfrm>
          <a:prstGeom prst="rect">
            <a:avLst/>
          </a:prstGeom>
        </p:spPr>
      </p:pic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37F4F34A-283A-ABDA-4E6E-31D8DEE7BCC0}"/>
              </a:ext>
            </a:extLst>
          </p:cNvPr>
          <p:cNvSpPr txBox="1">
            <a:spLocks/>
          </p:cNvSpPr>
          <p:nvPr/>
        </p:nvSpPr>
        <p:spPr>
          <a:xfrm>
            <a:off x="1737898" y="3429000"/>
            <a:ext cx="3619928" cy="1377775"/>
          </a:xfrm>
          <a:custGeom>
            <a:avLst/>
            <a:gdLst>
              <a:gd name="connsiteX0" fmla="*/ 0 w 3619928"/>
              <a:gd name="connsiteY0" fmla="*/ 0 h 1377775"/>
              <a:gd name="connsiteX1" fmla="*/ 567122 w 3619928"/>
              <a:gd name="connsiteY1" fmla="*/ 0 h 1377775"/>
              <a:gd name="connsiteX2" fmla="*/ 1061846 w 3619928"/>
              <a:gd name="connsiteY2" fmla="*/ 0 h 1377775"/>
              <a:gd name="connsiteX3" fmla="*/ 1592768 w 3619928"/>
              <a:gd name="connsiteY3" fmla="*/ 0 h 1377775"/>
              <a:gd name="connsiteX4" fmla="*/ 2232289 w 3619928"/>
              <a:gd name="connsiteY4" fmla="*/ 0 h 1377775"/>
              <a:gd name="connsiteX5" fmla="*/ 2799411 w 3619928"/>
              <a:gd name="connsiteY5" fmla="*/ 0 h 1377775"/>
              <a:gd name="connsiteX6" fmla="*/ 3619928 w 3619928"/>
              <a:gd name="connsiteY6" fmla="*/ 0 h 1377775"/>
              <a:gd name="connsiteX7" fmla="*/ 3619928 w 3619928"/>
              <a:gd name="connsiteY7" fmla="*/ 702665 h 1377775"/>
              <a:gd name="connsiteX8" fmla="*/ 3619928 w 3619928"/>
              <a:gd name="connsiteY8" fmla="*/ 1377775 h 1377775"/>
              <a:gd name="connsiteX9" fmla="*/ 3016607 w 3619928"/>
              <a:gd name="connsiteY9" fmla="*/ 1377775 h 1377775"/>
              <a:gd name="connsiteX10" fmla="*/ 2485684 w 3619928"/>
              <a:gd name="connsiteY10" fmla="*/ 1377775 h 1377775"/>
              <a:gd name="connsiteX11" fmla="*/ 1809964 w 3619928"/>
              <a:gd name="connsiteY11" fmla="*/ 1377775 h 1377775"/>
              <a:gd name="connsiteX12" fmla="*/ 1242842 w 3619928"/>
              <a:gd name="connsiteY12" fmla="*/ 1377775 h 1377775"/>
              <a:gd name="connsiteX13" fmla="*/ 748118 w 3619928"/>
              <a:gd name="connsiteY13" fmla="*/ 1377775 h 1377775"/>
              <a:gd name="connsiteX14" fmla="*/ 0 w 3619928"/>
              <a:gd name="connsiteY14" fmla="*/ 1377775 h 1377775"/>
              <a:gd name="connsiteX15" fmla="*/ 0 w 3619928"/>
              <a:gd name="connsiteY15" fmla="*/ 716443 h 1377775"/>
              <a:gd name="connsiteX16" fmla="*/ 0 w 3619928"/>
              <a:gd name="connsiteY16" fmla="*/ 0 h 1377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19928" h="1377775" fill="none" extrusionOk="0">
                <a:moveTo>
                  <a:pt x="0" y="0"/>
                </a:moveTo>
                <a:cubicBezTo>
                  <a:pt x="162220" y="26264"/>
                  <a:pt x="396289" y="3483"/>
                  <a:pt x="567122" y="0"/>
                </a:cubicBezTo>
                <a:cubicBezTo>
                  <a:pt x="737955" y="-3483"/>
                  <a:pt x="824717" y="-5071"/>
                  <a:pt x="1061846" y="0"/>
                </a:cubicBezTo>
                <a:cubicBezTo>
                  <a:pt x="1298975" y="5071"/>
                  <a:pt x="1467217" y="-613"/>
                  <a:pt x="1592768" y="0"/>
                </a:cubicBezTo>
                <a:cubicBezTo>
                  <a:pt x="1718319" y="613"/>
                  <a:pt x="2057777" y="21409"/>
                  <a:pt x="2232289" y="0"/>
                </a:cubicBezTo>
                <a:cubicBezTo>
                  <a:pt x="2406801" y="-21409"/>
                  <a:pt x="2638923" y="10990"/>
                  <a:pt x="2799411" y="0"/>
                </a:cubicBezTo>
                <a:cubicBezTo>
                  <a:pt x="2959899" y="-10990"/>
                  <a:pt x="3309341" y="40553"/>
                  <a:pt x="3619928" y="0"/>
                </a:cubicBezTo>
                <a:cubicBezTo>
                  <a:pt x="3626086" y="281919"/>
                  <a:pt x="3652825" y="551653"/>
                  <a:pt x="3619928" y="702665"/>
                </a:cubicBezTo>
                <a:cubicBezTo>
                  <a:pt x="3587031" y="853677"/>
                  <a:pt x="3605960" y="1090077"/>
                  <a:pt x="3619928" y="1377775"/>
                </a:cubicBezTo>
                <a:cubicBezTo>
                  <a:pt x="3351741" y="1362825"/>
                  <a:pt x="3289857" y="1399974"/>
                  <a:pt x="3016607" y="1377775"/>
                </a:cubicBezTo>
                <a:cubicBezTo>
                  <a:pt x="2743357" y="1355576"/>
                  <a:pt x="2726853" y="1397920"/>
                  <a:pt x="2485684" y="1377775"/>
                </a:cubicBezTo>
                <a:cubicBezTo>
                  <a:pt x="2244515" y="1357630"/>
                  <a:pt x="2121881" y="1353071"/>
                  <a:pt x="1809964" y="1377775"/>
                </a:cubicBezTo>
                <a:cubicBezTo>
                  <a:pt x="1498047" y="1402479"/>
                  <a:pt x="1365319" y="1399870"/>
                  <a:pt x="1242842" y="1377775"/>
                </a:cubicBezTo>
                <a:cubicBezTo>
                  <a:pt x="1120365" y="1355680"/>
                  <a:pt x="854927" y="1373108"/>
                  <a:pt x="748118" y="1377775"/>
                </a:cubicBezTo>
                <a:cubicBezTo>
                  <a:pt x="641309" y="1382442"/>
                  <a:pt x="295471" y="1381126"/>
                  <a:pt x="0" y="1377775"/>
                </a:cubicBezTo>
                <a:cubicBezTo>
                  <a:pt x="-14634" y="1115900"/>
                  <a:pt x="26097" y="945849"/>
                  <a:pt x="0" y="716443"/>
                </a:cubicBezTo>
                <a:cubicBezTo>
                  <a:pt x="-26097" y="487037"/>
                  <a:pt x="-27847" y="354667"/>
                  <a:pt x="0" y="0"/>
                </a:cubicBezTo>
                <a:close/>
              </a:path>
              <a:path w="3619928" h="1377775" stroke="0" extrusionOk="0">
                <a:moveTo>
                  <a:pt x="0" y="0"/>
                </a:moveTo>
                <a:cubicBezTo>
                  <a:pt x="243049" y="13504"/>
                  <a:pt x="450859" y="10658"/>
                  <a:pt x="567122" y="0"/>
                </a:cubicBezTo>
                <a:cubicBezTo>
                  <a:pt x="683385" y="-10658"/>
                  <a:pt x="891126" y="-17936"/>
                  <a:pt x="1061846" y="0"/>
                </a:cubicBezTo>
                <a:cubicBezTo>
                  <a:pt x="1232566" y="17936"/>
                  <a:pt x="1401304" y="-20765"/>
                  <a:pt x="1737565" y="0"/>
                </a:cubicBezTo>
                <a:cubicBezTo>
                  <a:pt x="2073826" y="20765"/>
                  <a:pt x="2083058" y="-437"/>
                  <a:pt x="2304687" y="0"/>
                </a:cubicBezTo>
                <a:cubicBezTo>
                  <a:pt x="2526316" y="437"/>
                  <a:pt x="2627955" y="22858"/>
                  <a:pt x="2871810" y="0"/>
                </a:cubicBezTo>
                <a:cubicBezTo>
                  <a:pt x="3115665" y="-22858"/>
                  <a:pt x="3424621" y="-17573"/>
                  <a:pt x="3619928" y="0"/>
                </a:cubicBezTo>
                <a:cubicBezTo>
                  <a:pt x="3601903" y="185821"/>
                  <a:pt x="3614111" y="365212"/>
                  <a:pt x="3619928" y="661332"/>
                </a:cubicBezTo>
                <a:cubicBezTo>
                  <a:pt x="3625745" y="957452"/>
                  <a:pt x="3642842" y="1187049"/>
                  <a:pt x="3619928" y="1377775"/>
                </a:cubicBezTo>
                <a:cubicBezTo>
                  <a:pt x="3507252" y="1382781"/>
                  <a:pt x="3345953" y="1368333"/>
                  <a:pt x="3089005" y="1377775"/>
                </a:cubicBezTo>
                <a:cubicBezTo>
                  <a:pt x="2832057" y="1387217"/>
                  <a:pt x="2779114" y="1398612"/>
                  <a:pt x="2485684" y="1377775"/>
                </a:cubicBezTo>
                <a:cubicBezTo>
                  <a:pt x="2192254" y="1356938"/>
                  <a:pt x="2128662" y="1351576"/>
                  <a:pt x="1882363" y="1377775"/>
                </a:cubicBezTo>
                <a:cubicBezTo>
                  <a:pt x="1636064" y="1403974"/>
                  <a:pt x="1437083" y="1353387"/>
                  <a:pt x="1315241" y="1377775"/>
                </a:cubicBezTo>
                <a:cubicBezTo>
                  <a:pt x="1193399" y="1402163"/>
                  <a:pt x="960613" y="1354529"/>
                  <a:pt x="639521" y="1377775"/>
                </a:cubicBezTo>
                <a:cubicBezTo>
                  <a:pt x="318429" y="1401021"/>
                  <a:pt x="212513" y="1351417"/>
                  <a:pt x="0" y="1377775"/>
                </a:cubicBezTo>
                <a:cubicBezTo>
                  <a:pt x="15310" y="1140815"/>
                  <a:pt x="-13170" y="890519"/>
                  <a:pt x="0" y="716443"/>
                </a:cubicBezTo>
                <a:cubicBezTo>
                  <a:pt x="13170" y="542367"/>
                  <a:pt x="-29490" y="29571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pt-BR" sz="1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Clique em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Atividades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e depois em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Tokens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tela do Token de Atividades, você deverá escolher a turma onde a prova será aplicada.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A7C5C907-2855-7E30-86C7-A385FA62BC14}"/>
              </a:ext>
            </a:extLst>
          </p:cNvPr>
          <p:cNvSpPr txBox="1"/>
          <p:nvPr/>
        </p:nvSpPr>
        <p:spPr>
          <a:xfrm>
            <a:off x="377128" y="582537"/>
            <a:ext cx="8976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pt-BR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No gerenciador de tarefas do CMSP você deve acessar a geração de token pelo menu lateral: 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B52344A4-7E28-3DCA-6508-53DA91448B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2233" y="3017012"/>
            <a:ext cx="6303736" cy="2825813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36AE8D53-FA9E-4FB7-EFC8-59AEA36F0B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4712" y="5047130"/>
            <a:ext cx="3092232" cy="383708"/>
          </a:xfrm>
          <a:prstGeom prst="rect">
            <a:avLst/>
          </a:prstGeom>
        </p:spPr>
      </p:pic>
      <p:pic>
        <p:nvPicPr>
          <p:cNvPr id="26" name="Imagem 25" descr="Forma, Seta&#10;&#10;O conteúdo gerado por IA pode estar incorreto.">
            <a:extLst>
              <a:ext uri="{FF2B5EF4-FFF2-40B4-BE49-F238E27FC236}">
                <a16:creationId xmlns:a16="http://schemas.microsoft.com/office/drawing/2014/main" id="{57645F99-2F83-F1AF-F828-22A9F3C0A5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71398" flipH="1" flipV="1">
            <a:off x="5065273" y="4145715"/>
            <a:ext cx="754217" cy="53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557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F125D-E5BE-C6F7-5A54-3C15E9CD6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92C1DC-C6B9-53F0-A37E-A4FE4CE6B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671"/>
            <a:ext cx="12192000" cy="39987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2F7E4CC-8CD9-F424-E984-332835E4C5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597" b="56290"/>
          <a:stretch/>
        </p:blipFill>
        <p:spPr>
          <a:xfrm>
            <a:off x="438834" y="986321"/>
            <a:ext cx="6415689" cy="192182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94D617E-ACED-884F-998D-A6628D0EC7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325" y="2898389"/>
            <a:ext cx="5816833" cy="1191974"/>
          </a:xfrm>
          <a:prstGeom prst="rect">
            <a:avLst/>
          </a:prstGeom>
        </p:spPr>
      </p:pic>
      <p:sp>
        <p:nvSpPr>
          <p:cNvPr id="20" name="Espaço Reservado para Conteúdo 2">
            <a:extLst>
              <a:ext uri="{FF2B5EF4-FFF2-40B4-BE49-F238E27FC236}">
                <a16:creationId xmlns:a16="http://schemas.microsoft.com/office/drawing/2014/main" id="{57947E68-35CE-8BA5-EE41-4FF3F4DE348C}"/>
              </a:ext>
            </a:extLst>
          </p:cNvPr>
          <p:cNvSpPr txBox="1">
            <a:spLocks/>
          </p:cNvSpPr>
          <p:nvPr/>
        </p:nvSpPr>
        <p:spPr>
          <a:xfrm>
            <a:off x="1020325" y="2580131"/>
            <a:ext cx="1137248" cy="328011"/>
          </a:xfrm>
          <a:prstGeom prst="rect">
            <a:avLst/>
          </a:prstGeom>
          <a:solidFill>
            <a:schemeClr val="bg1"/>
          </a:solidFill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4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6º A EF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4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2" name="Espaço Reservado para Conteúdo 2">
            <a:extLst>
              <a:ext uri="{FF2B5EF4-FFF2-40B4-BE49-F238E27FC236}">
                <a16:creationId xmlns:a16="http://schemas.microsoft.com/office/drawing/2014/main" id="{EC61EC74-F27A-BB01-0018-DF10168FF536}"/>
              </a:ext>
            </a:extLst>
          </p:cNvPr>
          <p:cNvSpPr txBox="1">
            <a:spLocks/>
          </p:cNvSpPr>
          <p:nvPr/>
        </p:nvSpPr>
        <p:spPr>
          <a:xfrm>
            <a:off x="1040873" y="2138377"/>
            <a:ext cx="1137248" cy="328011"/>
          </a:xfrm>
          <a:prstGeom prst="rect">
            <a:avLst/>
          </a:prstGeom>
          <a:solidFill>
            <a:schemeClr val="bg1"/>
          </a:solidFill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4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6º B EF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4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EB08A6E-43AB-9140-D997-2A9E2718A21D}"/>
              </a:ext>
            </a:extLst>
          </p:cNvPr>
          <p:cNvSpPr txBox="1"/>
          <p:nvPr/>
        </p:nvSpPr>
        <p:spPr>
          <a:xfrm>
            <a:off x="756811" y="618948"/>
            <a:ext cx="6097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pt-BR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Você deverá escolher a turma onde a prova será aplicada.</a:t>
            </a:r>
          </a:p>
        </p:txBody>
      </p:sp>
      <p:pic>
        <p:nvPicPr>
          <p:cNvPr id="28" name="Imagem 27">
            <a:extLst>
              <a:ext uri="{FF2B5EF4-FFF2-40B4-BE49-F238E27FC236}">
                <a16:creationId xmlns:a16="http://schemas.microsoft.com/office/drawing/2014/main" id="{B1F92BD9-0233-14BD-8AF6-6101788118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486" y="2138377"/>
            <a:ext cx="304843" cy="342948"/>
          </a:xfrm>
          <a:prstGeom prst="rect">
            <a:avLst/>
          </a:prstGeom>
        </p:spPr>
      </p:pic>
      <p:sp>
        <p:nvSpPr>
          <p:cNvPr id="16" name="Espaço Reservado para Conteúdo 2">
            <a:extLst>
              <a:ext uri="{FF2B5EF4-FFF2-40B4-BE49-F238E27FC236}">
                <a16:creationId xmlns:a16="http://schemas.microsoft.com/office/drawing/2014/main" id="{FCF375DE-476C-5F94-AAD7-A3487BFA2B20}"/>
              </a:ext>
            </a:extLst>
          </p:cNvPr>
          <p:cNvSpPr txBox="1">
            <a:spLocks/>
          </p:cNvSpPr>
          <p:nvPr/>
        </p:nvSpPr>
        <p:spPr>
          <a:xfrm>
            <a:off x="1030599" y="2162166"/>
            <a:ext cx="1137248" cy="328011"/>
          </a:xfrm>
          <a:prstGeom prst="rect">
            <a:avLst/>
          </a:prstGeom>
          <a:solidFill>
            <a:schemeClr val="bg1"/>
          </a:solidFill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4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7º E EF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4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B2A2A29C-7B5D-6B5D-5B5B-E348568682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5614" y="2988342"/>
            <a:ext cx="10621293" cy="2986978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24" name="Imagem 23" descr="Forma, Seta&#10;&#10;O conteúdo gerado por IA pode estar incorreto.">
            <a:extLst>
              <a:ext uri="{FF2B5EF4-FFF2-40B4-BE49-F238E27FC236}">
                <a16:creationId xmlns:a16="http://schemas.microsoft.com/office/drawing/2014/main" id="{E0A499A0-AAF1-8852-5302-3E71B8B203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7416">
            <a:off x="198508" y="1706679"/>
            <a:ext cx="606410" cy="422053"/>
          </a:xfrm>
          <a:prstGeom prst="rect">
            <a:avLst/>
          </a:prstGeom>
        </p:spPr>
      </p:pic>
      <p:pic>
        <p:nvPicPr>
          <p:cNvPr id="14" name="Imagem 13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9FDB7C89-187E-F019-8AE0-CE35BC071D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7866" y="4896075"/>
            <a:ext cx="1165495" cy="891195"/>
          </a:xfrm>
          <a:prstGeom prst="rect">
            <a:avLst/>
          </a:prstGeom>
        </p:spPr>
      </p:pic>
      <p:sp>
        <p:nvSpPr>
          <p:cNvPr id="31" name="Espaço Reservado para Conteúdo 2">
            <a:extLst>
              <a:ext uri="{FF2B5EF4-FFF2-40B4-BE49-F238E27FC236}">
                <a16:creationId xmlns:a16="http://schemas.microsoft.com/office/drawing/2014/main" id="{51ABCC5C-7D7C-8787-ABAE-43CF7A085A44}"/>
              </a:ext>
            </a:extLst>
          </p:cNvPr>
          <p:cNvSpPr txBox="1">
            <a:spLocks/>
          </p:cNvSpPr>
          <p:nvPr/>
        </p:nvSpPr>
        <p:spPr>
          <a:xfrm>
            <a:off x="1512067" y="5168866"/>
            <a:ext cx="8176464" cy="328011"/>
          </a:xfrm>
          <a:prstGeom prst="rect">
            <a:avLst/>
          </a:prstGeom>
          <a:solidFill>
            <a:schemeClr val="bg1"/>
          </a:solidFill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0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Grupo de turmas          7º ano TODOS                               </a:t>
            </a:r>
            <a:r>
              <a:rPr lang="pt-BR" sz="1050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Simulado – Matemática                                                                              27/05/2025</a:t>
            </a:r>
            <a:r>
              <a:rPr lang="pt-BR" sz="10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         16137  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05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Espaço Reservado para Conteúdo 2">
            <a:extLst>
              <a:ext uri="{FF2B5EF4-FFF2-40B4-BE49-F238E27FC236}">
                <a16:creationId xmlns:a16="http://schemas.microsoft.com/office/drawing/2014/main" id="{1115A5F8-C7BC-734F-772D-FE353972E622}"/>
              </a:ext>
            </a:extLst>
          </p:cNvPr>
          <p:cNvSpPr txBox="1">
            <a:spLocks/>
          </p:cNvSpPr>
          <p:nvPr/>
        </p:nvSpPr>
        <p:spPr>
          <a:xfrm>
            <a:off x="1530905" y="5567843"/>
            <a:ext cx="5304543" cy="328011"/>
          </a:xfrm>
          <a:prstGeom prst="rect">
            <a:avLst/>
          </a:prstGeom>
          <a:solidFill>
            <a:schemeClr val="bg1"/>
          </a:solidFill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0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Grupo de turmas          7º ano TODOS                               </a:t>
            </a:r>
            <a:r>
              <a:rPr lang="pt-BR" sz="1050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Simulado – Língua Portuguesa</a:t>
            </a:r>
            <a:r>
              <a:rPr lang="pt-BR" sz="10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                 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05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3" name="Texto Explicativo: Seta para Cima 32">
            <a:extLst>
              <a:ext uri="{FF2B5EF4-FFF2-40B4-BE49-F238E27FC236}">
                <a16:creationId xmlns:a16="http://schemas.microsoft.com/office/drawing/2014/main" id="{0206988E-EB2B-1030-D13C-5BA06B18BB2C}"/>
              </a:ext>
            </a:extLst>
          </p:cNvPr>
          <p:cNvSpPr/>
          <p:nvPr/>
        </p:nvSpPr>
        <p:spPr>
          <a:xfrm rot="10800000">
            <a:off x="8241424" y="2264815"/>
            <a:ext cx="3286179" cy="1458346"/>
          </a:xfrm>
          <a:prstGeom prst="upArrowCallou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Espaço Reservado para Conteúdo 2">
            <a:extLst>
              <a:ext uri="{FF2B5EF4-FFF2-40B4-BE49-F238E27FC236}">
                <a16:creationId xmlns:a16="http://schemas.microsoft.com/office/drawing/2014/main" id="{6AFBAEF7-DCE1-749D-33C6-516CF202FE82}"/>
              </a:ext>
            </a:extLst>
          </p:cNvPr>
          <p:cNvSpPr txBox="1">
            <a:spLocks/>
          </p:cNvSpPr>
          <p:nvPr/>
        </p:nvSpPr>
        <p:spPr>
          <a:xfrm>
            <a:off x="8407798" y="2311743"/>
            <a:ext cx="3119805" cy="1034872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Serão listadas todas as atividades que exigem token para acesso.</a:t>
            </a:r>
          </a:p>
          <a:p>
            <a:pPr marL="0" indent="0">
              <a:buNone/>
            </a:pP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Clique em                   para criá-lo.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6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id="{56A1DBAD-C2F4-561E-599E-3B9893B466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0089" y="2838606"/>
            <a:ext cx="842697" cy="299471"/>
          </a:xfrm>
          <a:prstGeom prst="rect">
            <a:avLst/>
          </a:prstGeom>
        </p:spPr>
      </p:pic>
      <p:sp>
        <p:nvSpPr>
          <p:cNvPr id="37" name="Espaço Reservado para Conteúdo 2">
            <a:extLst>
              <a:ext uri="{FF2B5EF4-FFF2-40B4-BE49-F238E27FC236}">
                <a16:creationId xmlns:a16="http://schemas.microsoft.com/office/drawing/2014/main" id="{4186D16F-7342-8B6B-38E3-E0881FA8F64A}"/>
              </a:ext>
            </a:extLst>
          </p:cNvPr>
          <p:cNvSpPr txBox="1">
            <a:spLocks/>
          </p:cNvSpPr>
          <p:nvPr/>
        </p:nvSpPr>
        <p:spPr>
          <a:xfrm>
            <a:off x="1512067" y="5559217"/>
            <a:ext cx="8176464" cy="328011"/>
          </a:xfrm>
          <a:prstGeom prst="rect">
            <a:avLst/>
          </a:prstGeom>
          <a:solidFill>
            <a:schemeClr val="bg1"/>
          </a:solidFill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0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Grupo de turmas          7º ano TODOS                               </a:t>
            </a:r>
            <a:r>
              <a:rPr lang="pt-BR" sz="1050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Simulado – Língua Portuguesa                                                                   24/05/2025</a:t>
            </a:r>
            <a:r>
              <a:rPr lang="pt-BR" sz="105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         16200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05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45F4BC3B-7AAF-558A-32C3-3EA94A896561}"/>
              </a:ext>
            </a:extLst>
          </p:cNvPr>
          <p:cNvSpPr txBox="1"/>
          <p:nvPr/>
        </p:nvSpPr>
        <p:spPr>
          <a:xfrm>
            <a:off x="1387133" y="3435122"/>
            <a:ext cx="1392369" cy="276999"/>
          </a:xfrm>
          <a:prstGeom prst="rect">
            <a:avLst/>
          </a:prstGeom>
          <a:solidFill>
            <a:srgbClr val="F4F5F7"/>
          </a:solidFill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Menu /</a:t>
            </a:r>
            <a:r>
              <a:rPr lang="pt-BR" sz="1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Tokens        </a:t>
            </a:r>
          </a:p>
        </p:txBody>
      </p:sp>
    </p:spTree>
    <p:extLst>
      <p:ext uri="{BB962C8B-B14F-4D97-AF65-F5344CB8AC3E}">
        <p14:creationId xmlns:p14="http://schemas.microsoft.com/office/powerpoint/2010/main" val="3581202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198D7F-3F60-91D1-F3F6-5F7D29A61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m 28">
            <a:extLst>
              <a:ext uri="{FF2B5EF4-FFF2-40B4-BE49-F238E27FC236}">
                <a16:creationId xmlns:a16="http://schemas.microsoft.com/office/drawing/2014/main" id="{AF358F61-E2A7-B6CB-89B6-9A85FFC45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3289" y="2472006"/>
            <a:ext cx="6760015" cy="400461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BBF20AF-DA6D-1F31-E957-8C7EE2654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39987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72D34EF-03B7-5CEB-C8A1-5B3DA1465D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458" y="615368"/>
            <a:ext cx="6454222" cy="3858945"/>
          </a:xfrm>
          <a:prstGeom prst="rect">
            <a:avLst/>
          </a:prstGeom>
        </p:spPr>
      </p:pic>
      <p:pic>
        <p:nvPicPr>
          <p:cNvPr id="16" name="Imagem 15" descr="Forma, Círculo&#10;&#10;O conteúdo gerado por IA pode estar incorreto.">
            <a:extLst>
              <a:ext uri="{FF2B5EF4-FFF2-40B4-BE49-F238E27FC236}">
                <a16:creationId xmlns:a16="http://schemas.microsoft.com/office/drawing/2014/main" id="{BD622886-C475-96D1-C642-B15E7BF636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801" y="3417954"/>
            <a:ext cx="1527247" cy="1527247"/>
          </a:xfrm>
          <a:prstGeom prst="rect">
            <a:avLst/>
          </a:prstGeom>
        </p:spPr>
      </p:pic>
      <p:pic>
        <p:nvPicPr>
          <p:cNvPr id="18" name="Imagem 17" descr="Forma, Seta&#10;&#10;O conteúdo gerado por IA pode estar incorreto.">
            <a:extLst>
              <a:ext uri="{FF2B5EF4-FFF2-40B4-BE49-F238E27FC236}">
                <a16:creationId xmlns:a16="http://schemas.microsoft.com/office/drawing/2014/main" id="{44EDD3B6-ED04-54AF-7A4E-F0390A5D77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47933" flipH="1">
            <a:off x="6624882" y="4437224"/>
            <a:ext cx="486274" cy="399230"/>
          </a:xfrm>
          <a:prstGeom prst="rect">
            <a:avLst/>
          </a:prstGeom>
        </p:spPr>
      </p:pic>
      <p:sp>
        <p:nvSpPr>
          <p:cNvPr id="20" name="Espaço Reservado para Conteúdo 2">
            <a:extLst>
              <a:ext uri="{FF2B5EF4-FFF2-40B4-BE49-F238E27FC236}">
                <a16:creationId xmlns:a16="http://schemas.microsoft.com/office/drawing/2014/main" id="{C8C4DB39-103E-CF22-A217-A176B09506B3}"/>
              </a:ext>
            </a:extLst>
          </p:cNvPr>
          <p:cNvSpPr txBox="1">
            <a:spLocks/>
          </p:cNvSpPr>
          <p:nvPr/>
        </p:nvSpPr>
        <p:spPr>
          <a:xfrm>
            <a:off x="3479687" y="2941007"/>
            <a:ext cx="2172755" cy="62672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  <a:prstDash val="solid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t-BR" sz="4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Clique em Gerar Token.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6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Texto Explicativo: Seta para a Direita 31">
            <a:extLst>
              <a:ext uri="{FF2B5EF4-FFF2-40B4-BE49-F238E27FC236}">
                <a16:creationId xmlns:a16="http://schemas.microsoft.com/office/drawing/2014/main" id="{5E70D596-F6BE-82CD-FFAB-9E7A31B53570}"/>
              </a:ext>
            </a:extLst>
          </p:cNvPr>
          <p:cNvSpPr/>
          <p:nvPr/>
        </p:nvSpPr>
        <p:spPr>
          <a:xfrm>
            <a:off x="1877814" y="4474312"/>
            <a:ext cx="3203747" cy="1016334"/>
          </a:xfrm>
          <a:prstGeom prst="rightArrowCallou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D3C24980-21B5-FABA-514D-D088E68F72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6199" y="4616769"/>
            <a:ext cx="427916" cy="328432"/>
          </a:xfrm>
          <a:prstGeom prst="rect">
            <a:avLst/>
          </a:prstGeom>
        </p:spPr>
      </p:pic>
      <p:sp>
        <p:nvSpPr>
          <p:cNvPr id="27" name="Espaço Reservado para Conteúdo 2">
            <a:extLst>
              <a:ext uri="{FF2B5EF4-FFF2-40B4-BE49-F238E27FC236}">
                <a16:creationId xmlns:a16="http://schemas.microsoft.com/office/drawing/2014/main" id="{C234B9AB-28D2-488F-BB81-28ABEA8D3C41}"/>
              </a:ext>
            </a:extLst>
          </p:cNvPr>
          <p:cNvSpPr txBox="1">
            <a:spLocks/>
          </p:cNvSpPr>
          <p:nvPr/>
        </p:nvSpPr>
        <p:spPr>
          <a:xfrm>
            <a:off x="2088395" y="4630148"/>
            <a:ext cx="2103524" cy="1016334"/>
          </a:xfrm>
          <a:prstGeom prst="rect">
            <a:avLst/>
          </a:prstGeom>
          <a:ln w="28575">
            <a:noFill/>
            <a:prstDash val="sysDot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No ícone           você consegue ocultar ou exibir o token.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sz="16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9588E98D-3A47-E259-A3C6-4CE41E7BC37C}"/>
              </a:ext>
            </a:extLst>
          </p:cNvPr>
          <p:cNvSpPr txBox="1"/>
          <p:nvPr/>
        </p:nvSpPr>
        <p:spPr>
          <a:xfrm>
            <a:off x="678696" y="6007618"/>
            <a:ext cx="70175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pt-BR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código será automaticamente gerado e você deverá informá-lo aos estudantes para a realização da prova.</a:t>
            </a:r>
          </a:p>
        </p:txBody>
      </p:sp>
      <p:sp>
        <p:nvSpPr>
          <p:cNvPr id="36" name="Retângulo: Cantos Arredondados 35">
            <a:extLst>
              <a:ext uri="{FF2B5EF4-FFF2-40B4-BE49-F238E27FC236}">
                <a16:creationId xmlns:a16="http://schemas.microsoft.com/office/drawing/2014/main" id="{FE98C092-3B60-A54B-01FA-6201923DAED0}"/>
              </a:ext>
            </a:extLst>
          </p:cNvPr>
          <p:cNvSpPr/>
          <p:nvPr/>
        </p:nvSpPr>
        <p:spPr>
          <a:xfrm>
            <a:off x="511516" y="5977465"/>
            <a:ext cx="7351863" cy="686908"/>
          </a:xfrm>
          <a:prstGeom prst="roundRect">
            <a:avLst/>
          </a:prstGeom>
          <a:solidFill>
            <a:srgbClr val="4CAF50">
              <a:alpha val="21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pt-BR" dirty="0"/>
          </a:p>
        </p:txBody>
      </p:sp>
      <p:pic>
        <p:nvPicPr>
          <p:cNvPr id="37" name="Imagem 36" descr="Forma, Seta&#10;&#10;O conteúdo gerado por IA pode estar incorreto.">
            <a:extLst>
              <a:ext uri="{FF2B5EF4-FFF2-40B4-BE49-F238E27FC236}">
                <a16:creationId xmlns:a16="http://schemas.microsoft.com/office/drawing/2014/main" id="{2A3DB67D-2FE4-4B76-2E1E-4349D188FB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06845" flipH="1">
            <a:off x="6511177" y="5270625"/>
            <a:ext cx="702019" cy="576356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97E9B99-FAD0-B22D-FBD3-BFDB7B4D946D}"/>
              </a:ext>
            </a:extLst>
          </p:cNvPr>
          <p:cNvSpPr/>
          <p:nvPr/>
        </p:nvSpPr>
        <p:spPr>
          <a:xfrm>
            <a:off x="5672990" y="4945201"/>
            <a:ext cx="760978" cy="2329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Espaço Reservado para Conteúdo 2">
            <a:extLst>
              <a:ext uri="{FF2B5EF4-FFF2-40B4-BE49-F238E27FC236}">
                <a16:creationId xmlns:a16="http://schemas.microsoft.com/office/drawing/2014/main" id="{2C7F7A8E-E31E-CFE9-D9AD-317C4C3861EE}"/>
              </a:ext>
            </a:extLst>
          </p:cNvPr>
          <p:cNvSpPr txBox="1">
            <a:spLocks/>
          </p:cNvSpPr>
          <p:nvPr/>
        </p:nvSpPr>
        <p:spPr>
          <a:xfrm>
            <a:off x="5662716" y="4920460"/>
            <a:ext cx="907962" cy="399871"/>
          </a:xfrm>
          <a:prstGeom prst="rect">
            <a:avLst/>
          </a:prstGeom>
          <a:noFill/>
          <a:ln w="12700">
            <a:noFill/>
            <a:prstDash val="solid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t-BR" sz="1400" b="1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UQWPBN</a:t>
            </a:r>
          </a:p>
        </p:txBody>
      </p:sp>
    </p:spTree>
    <p:extLst>
      <p:ext uri="{BB962C8B-B14F-4D97-AF65-F5344CB8AC3E}">
        <p14:creationId xmlns:p14="http://schemas.microsoft.com/office/powerpoint/2010/main" val="3318178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5AD423-8172-4AD8-338E-B6DC565EE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m 30">
            <a:extLst>
              <a:ext uri="{FF2B5EF4-FFF2-40B4-BE49-F238E27FC236}">
                <a16:creationId xmlns:a16="http://schemas.microsoft.com/office/drawing/2014/main" id="{582517BE-A8B7-9E08-7A05-41CE4EB1D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96" y="1324853"/>
            <a:ext cx="6818994" cy="4068475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8A578259-4FE2-FE25-86A4-74B6282EC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399872"/>
          </a:xfrm>
          <a:prstGeom prst="rect">
            <a:avLst/>
          </a:prstGeom>
        </p:spPr>
      </p:pic>
      <p:pic>
        <p:nvPicPr>
          <p:cNvPr id="33" name="Imagem 32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D034E474-78AF-9C17-0ADA-AFF76CFEC6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565" y="3873914"/>
            <a:ext cx="3424883" cy="929479"/>
          </a:xfrm>
          <a:prstGeom prst="rect">
            <a:avLst/>
          </a:prstGeom>
        </p:spPr>
      </p:pic>
      <p:pic>
        <p:nvPicPr>
          <p:cNvPr id="36" name="Imagem 35" descr="Forma, Seta&#10;&#10;O conteúdo gerado por IA pode estar incorreto.">
            <a:extLst>
              <a:ext uri="{FF2B5EF4-FFF2-40B4-BE49-F238E27FC236}">
                <a16:creationId xmlns:a16="http://schemas.microsoft.com/office/drawing/2014/main" id="{3B77EAAD-FD90-1952-56BF-18A5584B8E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62965" flipH="1" flipV="1">
            <a:off x="7356584" y="4224573"/>
            <a:ext cx="754217" cy="532167"/>
          </a:xfrm>
          <a:prstGeom prst="rect">
            <a:avLst/>
          </a:prstGeom>
        </p:spPr>
      </p:pic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B7D9617B-9BCE-C528-7D17-0110974006F9}"/>
              </a:ext>
            </a:extLst>
          </p:cNvPr>
          <p:cNvSpPr/>
          <p:nvPr/>
        </p:nvSpPr>
        <p:spPr>
          <a:xfrm>
            <a:off x="7802519" y="953361"/>
            <a:ext cx="4025685" cy="5358580"/>
          </a:xfrm>
          <a:prstGeom prst="roundRect">
            <a:avLst/>
          </a:prstGeom>
          <a:solidFill>
            <a:srgbClr val="4CAF50">
              <a:alpha val="21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Imagem 2" descr="Ícone&#10;&#10;O conteúdo gerado por IA pode estar incorreto.">
            <a:extLst>
              <a:ext uri="{FF2B5EF4-FFF2-40B4-BE49-F238E27FC236}">
                <a16:creationId xmlns:a16="http://schemas.microsoft.com/office/drawing/2014/main" id="{C91A429C-27E4-9BD7-DA16-CE881C5967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1939" y="1014314"/>
            <a:ext cx="1866844" cy="1050100"/>
          </a:xfrm>
          <a:prstGeom prst="rect">
            <a:avLst/>
          </a:prstGeom>
        </p:spPr>
      </p:pic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EE47D2A1-F424-CF97-D476-74BB33812189}"/>
              </a:ext>
            </a:extLst>
          </p:cNvPr>
          <p:cNvSpPr txBox="1">
            <a:spLocks/>
          </p:cNvSpPr>
          <p:nvPr/>
        </p:nvSpPr>
        <p:spPr>
          <a:xfrm>
            <a:off x="7940172" y="2206245"/>
            <a:ext cx="3888032" cy="3791139"/>
          </a:xfrm>
          <a:prstGeom prst="rect">
            <a:avLst/>
          </a:prstGeom>
          <a:ln w="28575">
            <a:noFill/>
            <a:prstDash val="sysDot"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18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Atenção ao prazo de validade do token</a:t>
            </a:r>
          </a:p>
          <a:p>
            <a:pPr marL="0" indent="0">
              <a:buNone/>
            </a:pPr>
            <a:endParaRPr lang="pt-BR" sz="12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token é válido por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15 minutos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Quando o token expirar, você poderá gerar um novo código.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 um estudante relatar problemas de acesso, verifique se o token ainda está válido. Se necessário,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gere um novo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novo código deve ser enviado apenas aos alunos que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ainda não iniciaram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a atividade.</a:t>
            </a:r>
          </a:p>
          <a:p>
            <a:pPr>
              <a:spcAft>
                <a:spcPts val="600"/>
              </a:spcAft>
            </a:pP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Alunos que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já iniciaram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não serão afetados e </a:t>
            </a:r>
            <a:r>
              <a:rPr lang="pt-BR" sz="16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não precisam</a:t>
            </a:r>
            <a:r>
              <a:rPr lang="pt-BR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do novo código.</a:t>
            </a:r>
          </a:p>
          <a:p>
            <a:pPr marL="0" indent="0">
              <a:buNone/>
            </a:pPr>
            <a:endParaRPr lang="pt-BR" sz="1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F61F447-636E-AD3A-2A82-3429ABFD4E00}"/>
              </a:ext>
            </a:extLst>
          </p:cNvPr>
          <p:cNvSpPr/>
          <p:nvPr/>
        </p:nvSpPr>
        <p:spPr>
          <a:xfrm>
            <a:off x="1623317" y="3780890"/>
            <a:ext cx="698643" cy="2737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5BB07B87-FF9C-49C1-36C0-0E9DEA4A24A3}"/>
              </a:ext>
            </a:extLst>
          </p:cNvPr>
          <p:cNvSpPr txBox="1">
            <a:spLocks/>
          </p:cNvSpPr>
          <p:nvPr/>
        </p:nvSpPr>
        <p:spPr>
          <a:xfrm>
            <a:off x="1582221" y="3770616"/>
            <a:ext cx="907962" cy="399871"/>
          </a:xfrm>
          <a:prstGeom prst="rect">
            <a:avLst/>
          </a:prstGeom>
          <a:noFill/>
          <a:ln w="12700">
            <a:noFill/>
            <a:prstDash val="solid"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t-BR" sz="1400" b="1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UQWPBN</a:t>
            </a:r>
          </a:p>
        </p:txBody>
      </p:sp>
    </p:spTree>
    <p:extLst>
      <p:ext uri="{BB962C8B-B14F-4D97-AF65-F5344CB8AC3E}">
        <p14:creationId xmlns:p14="http://schemas.microsoft.com/office/powerpoint/2010/main" val="2541210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4C914-322D-8844-5312-951C4E722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m 31">
            <a:extLst>
              <a:ext uri="{FF2B5EF4-FFF2-40B4-BE49-F238E27FC236}">
                <a16:creationId xmlns:a16="http://schemas.microsoft.com/office/drawing/2014/main" id="{E94FF20B-D06A-4639-554F-0E1001CC64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99872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124B16D-3696-FEE4-1400-7B37167306BA}"/>
              </a:ext>
            </a:extLst>
          </p:cNvPr>
          <p:cNvSpPr txBox="1"/>
          <p:nvPr/>
        </p:nvSpPr>
        <p:spPr>
          <a:xfrm>
            <a:off x="4333126" y="2401778"/>
            <a:ext cx="60977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pt-BR" sz="2400" b="1" i="0" u="none" strike="noStrike" dirty="0">
                <a:effectLst/>
                <a:latin typeface="Calibri" panose="020F0502020204030204" pitchFamily="34" charset="0"/>
              </a:rPr>
              <a:t>Dúvidas?</a:t>
            </a:r>
            <a:r>
              <a:rPr lang="pt-BR" sz="2400" b="0" i="0" u="none" strike="noStrike" dirty="0">
                <a:effectLst/>
                <a:latin typeface="Calibri" panose="020F0502020204030204" pitchFamily="34" charset="0"/>
              </a:rPr>
              <a:t> </a:t>
            </a:r>
            <a:endParaRPr lang="pt-BR" b="0" dirty="0">
              <a:effectLst/>
            </a:endParaRPr>
          </a:p>
          <a:p>
            <a:pPr algn="ctr" rtl="0">
              <a:buNone/>
            </a:pPr>
            <a:br>
              <a:rPr lang="pt-BR" b="0" dirty="0">
                <a:effectLst/>
              </a:rPr>
            </a:br>
            <a:r>
              <a:rPr lang="pt-BR" sz="1800" b="0" i="0" u="none" strike="noStrike" dirty="0">
                <a:effectLst/>
                <a:latin typeface="Calibri" panose="020F0502020204030204" pitchFamily="34" charset="0"/>
              </a:rPr>
              <a:t>Entre em contato com a Central de Atendimento da SEDUC:</a:t>
            </a:r>
            <a:endParaRPr lang="pt-BR" b="0" dirty="0">
              <a:effectLst/>
            </a:endParaRPr>
          </a:p>
          <a:p>
            <a:pPr algn="ctr" rtl="0">
              <a:buNone/>
            </a:pPr>
            <a:r>
              <a:rPr lang="pt-BR" sz="2400" b="1" i="0" u="none" strike="noStrike" dirty="0">
                <a:effectLst/>
                <a:latin typeface="Calibri" panose="020F0502020204030204" pitchFamily="34" charset="0"/>
              </a:rPr>
              <a:t>📞</a:t>
            </a:r>
            <a:r>
              <a:rPr lang="pt-BR" sz="2000" b="1" i="0" u="none" strike="noStrike" dirty="0">
                <a:effectLst/>
                <a:latin typeface="Calibri" panose="020F0502020204030204" pitchFamily="34" charset="0"/>
              </a:rPr>
              <a:t> 0800-770-0012</a:t>
            </a:r>
            <a:r>
              <a:rPr lang="pt-BR" sz="2400" b="0" i="0" u="none" strike="noStrike" dirty="0">
                <a:effectLst/>
                <a:latin typeface="Calibri" panose="020F0502020204030204" pitchFamily="34" charset="0"/>
              </a:rPr>
              <a:t> </a:t>
            </a:r>
            <a:r>
              <a:rPr lang="pt-BR" sz="2000" b="0" i="0" u="none" strike="noStrike" dirty="0">
                <a:effectLst/>
                <a:latin typeface="Calibri" panose="020F0502020204030204" pitchFamily="34" charset="0"/>
              </a:rPr>
              <a:t>(de segunda a sexta, das 07h às 19h)</a:t>
            </a:r>
            <a:endParaRPr lang="pt-BR" b="0" dirty="0">
              <a:effectLst/>
            </a:endParaRPr>
          </a:p>
          <a:p>
            <a:pPr>
              <a:buNone/>
            </a:pPr>
            <a:r>
              <a:rPr lang="pt-BR" sz="2400" b="0" i="0" u="none" strike="noStrike" dirty="0">
                <a:effectLst/>
                <a:latin typeface="Calibri" panose="020F0502020204030204" pitchFamily="34" charset="0"/>
              </a:rPr>
              <a:t>💻 </a:t>
            </a:r>
            <a:r>
              <a:rPr lang="pt-BR" sz="2400" b="0" i="0" u="sng" strike="noStrike" dirty="0">
                <a:effectLst/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https://atendimento.educacao.sp.gov.br</a:t>
            </a:r>
            <a:endParaRPr lang="pt-BR" dirty="0"/>
          </a:p>
        </p:txBody>
      </p:sp>
      <p:pic>
        <p:nvPicPr>
          <p:cNvPr id="4" name="object 3">
            <a:extLst>
              <a:ext uri="{FF2B5EF4-FFF2-40B4-BE49-F238E27FC236}">
                <a16:creationId xmlns:a16="http://schemas.microsoft.com/office/drawing/2014/main" id="{A988384A-6C6A-02AD-E928-ABDD922D29B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468886" y="5907651"/>
            <a:ext cx="3250006" cy="691132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56914829-B0D3-5223-01A0-435406801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825" y="2151419"/>
            <a:ext cx="1924498" cy="200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 descr="Uma imagem contendo Ícone&#10;&#10;O conteúdo gerado por IA pode estar incorreto.">
            <a:extLst>
              <a:ext uri="{FF2B5EF4-FFF2-40B4-BE49-F238E27FC236}">
                <a16:creationId xmlns:a16="http://schemas.microsoft.com/office/drawing/2014/main" id="{2C5DECB9-196D-C7D4-77CD-D87907CFC4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14" y="6402596"/>
            <a:ext cx="804275" cy="1961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E6B29C7-CA2B-1CDB-C69F-B35020856E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31" y="6372026"/>
            <a:ext cx="617550" cy="2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911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551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Calibri Light</vt:lpstr>
      <vt:lpstr>Roboto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Acesse o Gerenciador de Tarefas do CMSP.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Maíra Elias Manzano</dc:creator>
  <cp:lastModifiedBy>Maíra Elias Manzano</cp:lastModifiedBy>
  <cp:revision>15</cp:revision>
  <dcterms:created xsi:type="dcterms:W3CDTF">2025-05-27T13:41:28Z</dcterms:created>
  <dcterms:modified xsi:type="dcterms:W3CDTF">2025-05-28T17:41:55Z</dcterms:modified>
</cp:coreProperties>
</file>