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260" r:id="rId5"/>
    <p:sldId id="257" r:id="rId6"/>
    <p:sldId id="258" r:id="rId7"/>
    <p:sldId id="259" r:id="rId8"/>
    <p:sldId id="265" r:id="rId9"/>
    <p:sldId id="263" r:id="rId10"/>
    <p:sldId id="262" r:id="rId1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1160"/>
    <a:srgbClr val="F3A522"/>
    <a:srgbClr val="E2640F"/>
    <a:srgbClr val="A425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76D0187-C2D0-4190-A8C3-61708F8129A9}" v="4" dt="2026-04-16T12:36:31.4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 showGuides="1">
      <p:cViewPr varScale="1">
        <p:scale>
          <a:sx n="102" d="100"/>
          <a:sy n="102" d="100"/>
        </p:scale>
        <p:origin x="91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5" d="100"/>
          <a:sy n="85" d="100"/>
        </p:scale>
        <p:origin x="388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923109-47E7-4C88-A5E9-DC14DDC6EBC6}" type="datetimeFigureOut">
              <a:rPr lang="pt-BR" smtClean="0"/>
              <a:t>22/04/2026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13BD23-6B36-4648-AEE4-F7D4697C9D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6762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 descr="Uma imagem contendo Forma&#10;&#10;O conteúdo gerado por IA pode estar incorreto.">
            <a:extLst>
              <a:ext uri="{FF2B5EF4-FFF2-40B4-BE49-F238E27FC236}">
                <a16:creationId xmlns:a16="http://schemas.microsoft.com/office/drawing/2014/main" id="{3B98BA3C-E8BD-7202-FF1A-11491D29AE1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2728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áfico 12">
            <a:extLst>
              <a:ext uri="{FF2B5EF4-FFF2-40B4-BE49-F238E27FC236}">
                <a16:creationId xmlns:a16="http://schemas.microsoft.com/office/drawing/2014/main" id="{145D407D-1B86-73BF-31EA-F2344F0CB15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37470" y="2580830"/>
            <a:ext cx="3009407" cy="4866828"/>
          </a:xfrm>
          <a:prstGeom prst="rect">
            <a:avLst/>
          </a:prstGeom>
        </p:spPr>
      </p:pic>
      <p:pic>
        <p:nvPicPr>
          <p:cNvPr id="15" name="Gráfico 14">
            <a:extLst>
              <a:ext uri="{FF2B5EF4-FFF2-40B4-BE49-F238E27FC236}">
                <a16:creationId xmlns:a16="http://schemas.microsoft.com/office/drawing/2014/main" id="{05ADBB5F-4AEE-EAEA-CBFF-569C62E293C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3318" y="194685"/>
            <a:ext cx="1514208" cy="500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9268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ráfico 18">
            <a:extLst>
              <a:ext uri="{FF2B5EF4-FFF2-40B4-BE49-F238E27FC236}">
                <a16:creationId xmlns:a16="http://schemas.microsoft.com/office/drawing/2014/main" id="{76F8819D-5400-0C8B-858B-828412B9BA3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363198" y="194685"/>
            <a:ext cx="1514208" cy="500458"/>
          </a:xfrm>
          <a:prstGeom prst="rect">
            <a:avLst/>
          </a:prstGeom>
        </p:spPr>
      </p:pic>
      <p:pic>
        <p:nvPicPr>
          <p:cNvPr id="8" name="Gráfico 7">
            <a:extLst>
              <a:ext uri="{FF2B5EF4-FFF2-40B4-BE49-F238E27FC236}">
                <a16:creationId xmlns:a16="http://schemas.microsoft.com/office/drawing/2014/main" id="{23025C93-332A-70B0-42C3-C864502DAC7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958282" y="-397334"/>
            <a:ext cx="3789836" cy="396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3286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áfico 7">
            <a:extLst>
              <a:ext uri="{FF2B5EF4-FFF2-40B4-BE49-F238E27FC236}">
                <a16:creationId xmlns:a16="http://schemas.microsoft.com/office/drawing/2014/main" id="{54205C95-FC12-9A6D-3E65-E39AE37CCA4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363198" y="194685"/>
            <a:ext cx="1514208" cy="500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1909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39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áfico 5">
            <a:extLst>
              <a:ext uri="{FF2B5EF4-FFF2-40B4-BE49-F238E27FC236}">
                <a16:creationId xmlns:a16="http://schemas.microsoft.com/office/drawing/2014/main" id="{D3D013C7-0EAA-F3AC-D066-306B08F98B0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-1325186" y="-1994264"/>
            <a:ext cx="15559466" cy="1000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626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BDD0E8-91E6-05E4-C32C-05E1B56A6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45744B4-E4D9-430E-CBB9-F23200454B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F3103E9-55AA-4148-5C6B-50A61EEBF7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4C5DA009-8487-630C-51AA-9DF36F5650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C394B14E-CB05-659A-DB02-897D76F161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7BE02E95-BCED-BFFF-16F0-7FEA4BDE6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8905F-ABDD-4893-B9C7-DC92C91004F1}" type="datetimeFigureOut">
              <a:rPr lang="pt-BR" smtClean="0"/>
              <a:t>22/04/2026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C2975341-7EBD-78D6-2C5D-33784DF14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EF879C98-30D0-2BA1-61A3-B73D86D4F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E11D8-A9A4-47FE-B927-6C7C614DFB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8935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8D0DF7-85CA-0EBD-B495-4C0BAB1BC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A8E48D6-28A4-919A-E8DE-594B061A2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580D59B8-F25D-4E7C-B663-646BDD6576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B628941-C63D-BA65-63AD-48FC43649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8905F-ABDD-4893-B9C7-DC92C91004F1}" type="datetimeFigureOut">
              <a:rPr lang="pt-BR" smtClean="0"/>
              <a:t>22/04/2026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73A40EE0-310F-6C39-C3F2-9A9E8DC14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ADB720E-AE9C-E169-3A83-C0F0A142A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E11D8-A9A4-47FE-B927-6C7C614DFB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849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555849-3EEF-B3E5-05C8-A36C8A7D3B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C1AD6FE0-4146-EE38-28C8-724C0768E9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97CB1FAD-C4CF-2339-A9AF-9D81E06053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DA65F73-3D86-C811-0656-8EA9EB793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8905F-ABDD-4893-B9C7-DC92C91004F1}" type="datetimeFigureOut">
              <a:rPr lang="pt-BR" smtClean="0"/>
              <a:t>22/04/2026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0D7E56D-E154-7FF6-A3D5-D5C81758E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2F63414-9A04-EB43-4961-248B2BB2A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E11D8-A9A4-47FE-B927-6C7C614DFB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6958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88F7C7-6B6A-05B4-FFC8-D5C368E78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8E9F503-4B65-99DF-9516-F681553B8C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69CA8FB-3EE8-1CB7-3DCD-048212785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8905F-ABDD-4893-B9C7-DC92C91004F1}" type="datetimeFigureOut">
              <a:rPr lang="pt-BR" smtClean="0"/>
              <a:t>22/04/2026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0FC3504-F869-F21A-49E0-368D74B3D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B71C71D-817C-8174-665E-EF1CFCB6F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E11D8-A9A4-47FE-B927-6C7C614DFB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2503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1011A94-986D-0CC1-A068-C6C832FC77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16B86805-7C00-5BAE-CDE9-04D540CF30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655B7C2-1BEE-3472-FF38-099432E48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8905F-ABDD-4893-B9C7-DC92C91004F1}" type="datetimeFigureOut">
              <a:rPr lang="pt-BR" smtClean="0"/>
              <a:t>22/04/2026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9084840-7A80-608B-7BDB-EB8B2969F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ED1BB44-3016-C8AB-A834-273B1789F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E11D8-A9A4-47FE-B927-6C7C614DFB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5257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7FE3D090-7E70-72E0-65FF-294DA8106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C65A99F-6638-160D-09E5-C216266904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BF28BD4-4205-28D8-42C4-FB6BB001DC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8D8905F-ABDD-4893-B9C7-DC92C91004F1}" type="datetimeFigureOut">
              <a:rPr lang="pt-BR" smtClean="0"/>
              <a:t>22/04/2026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AE88FD4-5922-7BD6-50CF-D345822522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910D6E6-24AF-5D70-E013-8F0F5EEFA5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6DE11D8-A9A4-47FE-B927-6C7C614DFB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1687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5" r:id="rId5"/>
    <p:sldLayoutId id="2147483654" r:id="rId6"/>
    <p:sldLayoutId id="2147483653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55;p20">
            <a:extLst>
              <a:ext uri="{FF2B5EF4-FFF2-40B4-BE49-F238E27FC236}">
                <a16:creationId xmlns:a16="http://schemas.microsoft.com/office/drawing/2014/main" id="{77D9A43C-E2C7-7250-1884-0B1FFCE95F6D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F3A52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F24F3310-C60F-57AC-3118-AC8D6A550F40}"/>
              </a:ext>
            </a:extLst>
          </p:cNvPr>
          <p:cNvSpPr txBox="1"/>
          <p:nvPr/>
        </p:nvSpPr>
        <p:spPr>
          <a:xfrm>
            <a:off x="941832" y="2663824"/>
            <a:ext cx="5029200" cy="40811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 b="1" dirty="0">
                <a:solidFill>
                  <a:schemeClr val="bg1"/>
                </a:solidFill>
                <a:latin typeface="Montserrat ExtraBold" panose="00000900000000000000" pitchFamily="2" charset="0"/>
                <a:ea typeface="Rethink Sans ExtraBold"/>
                <a:cs typeface="Rethink Sans ExtraBold"/>
                <a:sym typeface="Rethink Sans ExtraBold"/>
              </a:rPr>
              <a:t>Formação CRM</a:t>
            </a:r>
          </a:p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sz="3600" b="1" dirty="0">
              <a:solidFill>
                <a:schemeClr val="bg1"/>
              </a:solidFill>
              <a:latin typeface="Montserrat ExtraBold" panose="00000900000000000000" pitchFamily="2" charset="0"/>
              <a:ea typeface="Rethink Sans ExtraBold"/>
              <a:cs typeface="Rethink Sans ExtraBold"/>
              <a:sym typeface="Rethink Sans ExtraBold"/>
            </a:endParaRPr>
          </a:p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 b="1" dirty="0">
                <a:solidFill>
                  <a:schemeClr val="bg1"/>
                </a:solidFill>
                <a:latin typeface="Montserrat ExtraBold" panose="00000900000000000000" pitchFamily="2" charset="0"/>
                <a:ea typeface="Rethink Sans ExtraBold"/>
                <a:cs typeface="Rethink Sans ExtraBold"/>
                <a:sym typeface="Rethink Sans ExtraBold"/>
              </a:rPr>
              <a:t>Plataforma Conviva</a:t>
            </a:r>
            <a:endParaRPr lang="pt-BR" sz="1800" b="1" dirty="0">
              <a:solidFill>
                <a:schemeClr val="bg1"/>
              </a:solidFill>
              <a:latin typeface="Montserrat ExtraBold" panose="00000900000000000000" pitchFamily="2" charset="0"/>
              <a:ea typeface="Rethink Sans ExtraBold"/>
              <a:cs typeface="Rethink Sans ExtraBold"/>
              <a:sym typeface="Rethink Sans ExtraBold"/>
            </a:endParaRPr>
          </a:p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b="1" dirty="0">
              <a:solidFill>
                <a:schemeClr val="bg1"/>
              </a:solidFill>
              <a:latin typeface="Montserrat ExtraBold" panose="00000900000000000000" pitchFamily="2" charset="0"/>
              <a:ea typeface="Rethink Sans ExtraBold"/>
              <a:cs typeface="Rethink Sans ExtraBold"/>
              <a:sym typeface="Rethink Sans ExtraBold"/>
            </a:endParaRPr>
          </a:p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sz="1800" b="1" dirty="0">
              <a:solidFill>
                <a:schemeClr val="bg1"/>
              </a:solidFill>
              <a:latin typeface="Montserrat ExtraBold" panose="00000900000000000000" pitchFamily="2" charset="0"/>
              <a:ea typeface="Rethink Sans ExtraBold"/>
              <a:cs typeface="Rethink Sans ExtraBold"/>
              <a:sym typeface="Rethink Sans ExtraBold"/>
            </a:endParaRPr>
          </a:p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b="1" dirty="0">
              <a:solidFill>
                <a:schemeClr val="bg1"/>
              </a:solidFill>
              <a:latin typeface="Montserrat ExtraBold" panose="00000900000000000000" pitchFamily="2" charset="0"/>
              <a:ea typeface="Rethink Sans ExtraBold"/>
              <a:cs typeface="Rethink Sans ExtraBold"/>
              <a:sym typeface="Rethink Sans ExtraBold"/>
            </a:endParaRPr>
          </a:p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sz="1800" b="1" dirty="0">
              <a:solidFill>
                <a:schemeClr val="bg1"/>
              </a:solidFill>
              <a:latin typeface="Montserrat ExtraBold" panose="00000900000000000000" pitchFamily="2" charset="0"/>
              <a:ea typeface="Rethink Sans ExtraBold"/>
              <a:cs typeface="Rethink Sans ExtraBold"/>
              <a:sym typeface="Rethink Sans ExtraBold"/>
            </a:endParaRPr>
          </a:p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b="1" dirty="0">
              <a:solidFill>
                <a:schemeClr val="bg1"/>
              </a:solidFill>
              <a:latin typeface="Montserrat ExtraBold" panose="00000900000000000000" pitchFamily="2" charset="0"/>
              <a:ea typeface="Rethink Sans ExtraBold"/>
              <a:cs typeface="Rethink Sans ExtraBold"/>
              <a:sym typeface="Rethink Sans ExtraBold"/>
            </a:endParaRPr>
          </a:p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sz="1800" b="1" dirty="0">
              <a:solidFill>
                <a:schemeClr val="bg1"/>
              </a:solidFill>
              <a:latin typeface="Montserrat ExtraBold" panose="00000900000000000000" pitchFamily="2" charset="0"/>
              <a:ea typeface="Rethink Sans ExtraBold"/>
              <a:cs typeface="Rethink Sans ExtraBold"/>
              <a:sym typeface="Rethink Sans ExtraBold"/>
            </a:endParaRPr>
          </a:p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b="1" dirty="0">
              <a:solidFill>
                <a:schemeClr val="bg1"/>
              </a:solidFill>
              <a:latin typeface="Montserrat ExtraBold" panose="00000900000000000000" pitchFamily="2" charset="0"/>
              <a:ea typeface="Rethink Sans ExtraBold"/>
              <a:cs typeface="Rethink Sans ExtraBold"/>
              <a:sym typeface="Rethink Sans ExtraBold"/>
            </a:endParaRPr>
          </a:p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sz="1800" b="1" dirty="0">
              <a:solidFill>
                <a:schemeClr val="bg1"/>
              </a:solidFill>
              <a:latin typeface="Montserrat ExtraBold" panose="00000900000000000000" pitchFamily="2" charset="0"/>
              <a:ea typeface="Rethink Sans ExtraBold"/>
              <a:cs typeface="Rethink Sans ExtraBold"/>
              <a:sym typeface="Rethink Sans ExtraBold"/>
            </a:endParaRPr>
          </a:p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b="1" dirty="0">
              <a:solidFill>
                <a:schemeClr val="bg1"/>
              </a:solidFill>
              <a:latin typeface="Montserrat ExtraBold" panose="00000900000000000000" pitchFamily="2" charset="0"/>
              <a:ea typeface="Rethink Sans ExtraBold"/>
              <a:cs typeface="Rethink Sans ExtraBold"/>
              <a:sym typeface="Rethink Sans ExtraBold"/>
            </a:endParaRPr>
          </a:p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1" dirty="0">
                <a:solidFill>
                  <a:schemeClr val="bg1"/>
                </a:solidFill>
                <a:latin typeface="Montserrat ExtraBold" panose="00000900000000000000" pitchFamily="2" charset="0"/>
                <a:ea typeface="Rethink Sans ExtraBold"/>
                <a:cs typeface="Rethink Sans ExtraBold"/>
                <a:sym typeface="Rethink Sans ExtraBold"/>
              </a:rPr>
              <a:t>16/04/2026</a:t>
            </a:r>
          </a:p>
        </p:txBody>
      </p:sp>
    </p:spTree>
    <p:extLst>
      <p:ext uri="{BB962C8B-B14F-4D97-AF65-F5344CB8AC3E}">
        <p14:creationId xmlns:p14="http://schemas.microsoft.com/office/powerpoint/2010/main" val="856470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08;p17">
            <a:extLst>
              <a:ext uri="{FF2B5EF4-FFF2-40B4-BE49-F238E27FC236}">
                <a16:creationId xmlns:a16="http://schemas.microsoft.com/office/drawing/2014/main" id="{F544E764-B127-7328-108F-804CFDCA7E49}"/>
              </a:ext>
            </a:extLst>
          </p:cNvPr>
          <p:cNvSpPr txBox="1"/>
          <p:nvPr/>
        </p:nvSpPr>
        <p:spPr>
          <a:xfrm>
            <a:off x="6096000" y="301415"/>
            <a:ext cx="5594431" cy="4339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dirty="0">
                <a:solidFill>
                  <a:srgbClr val="F3A522"/>
                </a:solidFill>
                <a:latin typeface="Montserrat Black" panose="00000A00000000000000" pitchFamily="2" charset="0"/>
                <a:ea typeface="Rethink Sans ExtraBold"/>
                <a:cs typeface="Calibri" panose="020F0502020204030204" pitchFamily="34" charset="0"/>
                <a:sym typeface="Rethink Sans ExtraBold"/>
              </a:rPr>
              <a:t>Apresentação</a:t>
            </a:r>
            <a:endParaRPr sz="1800" b="0" dirty="0">
              <a:solidFill>
                <a:srgbClr val="F3A522"/>
              </a:solidFill>
              <a:latin typeface="Montserrat Black" panose="00000A00000000000000" pitchFamily="2" charset="0"/>
              <a:ea typeface="Rethink Sans ExtraBold"/>
              <a:cs typeface="Calibri" panose="020F0502020204030204" pitchFamily="34" charset="0"/>
              <a:sym typeface="Rethink Sans ExtraBold"/>
            </a:endParaRPr>
          </a:p>
        </p:txBody>
      </p:sp>
      <p:sp>
        <p:nvSpPr>
          <p:cNvPr id="17" name="Google Shape;114;p17">
            <a:extLst>
              <a:ext uri="{FF2B5EF4-FFF2-40B4-BE49-F238E27FC236}">
                <a16:creationId xmlns:a16="http://schemas.microsoft.com/office/drawing/2014/main" id="{6CB06EA8-F861-2955-F2E9-F7C3103943D4}"/>
              </a:ext>
            </a:extLst>
          </p:cNvPr>
          <p:cNvSpPr txBox="1"/>
          <p:nvPr/>
        </p:nvSpPr>
        <p:spPr>
          <a:xfrm>
            <a:off x="1783746" y="1334694"/>
            <a:ext cx="4823100" cy="683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 b="1" dirty="0">
                <a:solidFill>
                  <a:srgbClr val="A42552"/>
                </a:solidFill>
                <a:latin typeface="Montserrat ExtraBold" panose="00000900000000000000" pitchFamily="2" charset="0"/>
                <a:ea typeface="Rethink Sans ExtraBold"/>
                <a:cs typeface="Rethink Sans ExtraBold"/>
                <a:sym typeface="Rethink Sans ExtraBold"/>
              </a:rPr>
              <a:t>O Conviva</a:t>
            </a:r>
            <a:endParaRPr sz="3600" b="1" dirty="0">
              <a:solidFill>
                <a:srgbClr val="A42552"/>
              </a:solidFill>
              <a:latin typeface="Montserrat ExtraBold" panose="00000900000000000000" pitchFamily="2" charset="0"/>
              <a:ea typeface="Rethink Sans ExtraBold"/>
              <a:cs typeface="Rethink Sans ExtraBold"/>
              <a:sym typeface="Rethink Sans ExtraBold"/>
            </a:endParaRPr>
          </a:p>
        </p:txBody>
      </p:sp>
      <p:sp>
        <p:nvSpPr>
          <p:cNvPr id="18" name="Google Shape;115;p17">
            <a:extLst>
              <a:ext uri="{FF2B5EF4-FFF2-40B4-BE49-F238E27FC236}">
                <a16:creationId xmlns:a16="http://schemas.microsoft.com/office/drawing/2014/main" id="{057CF47B-9139-3C82-1411-CF32F8C663F8}"/>
              </a:ext>
            </a:extLst>
          </p:cNvPr>
          <p:cNvSpPr txBox="1"/>
          <p:nvPr/>
        </p:nvSpPr>
        <p:spPr>
          <a:xfrm>
            <a:off x="1783738" y="2055404"/>
            <a:ext cx="9079334" cy="25545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O Conviva – Programa de Melhoria da Convivência e Proteção Escolar foi composto por projetos e ações articuladas e interdependentes, considerando, especialmente, a dimensão da Segurança Escolar. </a:t>
            </a:r>
            <a:r>
              <a:rPr lang="pt-BR" sz="2200" dirty="0">
                <a:solidFill>
                  <a:schemeClr val="tx1">
                    <a:lumMod val="85000"/>
                    <a:lumOff val="15000"/>
                  </a:schemeClr>
                </a:solidFill>
                <a:highlight>
                  <a:srgbClr val="FFAB15"/>
                </a:highlight>
                <a:latin typeface="Montserrat SemiBold" panose="00000700000000000000" pitchFamily="2" charset="0"/>
                <a:ea typeface="Inter"/>
                <a:cs typeface="Inter"/>
                <a:sym typeface="Inter"/>
              </a:rPr>
              <a:t>O propósito de sua criação foi o de articular ações de convivência, segurança, proteção e cuidado no contexto escolar. </a:t>
            </a:r>
            <a:r>
              <a:rPr lang="pt-BR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 Em 2025 o Conviva passou a ser a Diretoria de Clima, Convivência e Proteção Escolar. </a:t>
            </a:r>
            <a:endParaRPr sz="2200" dirty="0">
              <a:solidFill>
                <a:schemeClr val="tx1">
                  <a:lumMod val="85000"/>
                  <a:lumOff val="15000"/>
                </a:schemeClr>
              </a:solidFill>
              <a:latin typeface="Montserrat" panose="00000500000000000000" pitchFamily="2" charset="0"/>
              <a:ea typeface="Inter"/>
              <a:cs typeface="Inter"/>
              <a:sym typeface="Inter"/>
            </a:endParaRPr>
          </a:p>
        </p:txBody>
      </p:sp>
    </p:spTree>
    <p:extLst>
      <p:ext uri="{BB962C8B-B14F-4D97-AF65-F5344CB8AC3E}">
        <p14:creationId xmlns:p14="http://schemas.microsoft.com/office/powerpoint/2010/main" val="3096753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4;p17">
            <a:extLst>
              <a:ext uri="{FF2B5EF4-FFF2-40B4-BE49-F238E27FC236}">
                <a16:creationId xmlns:a16="http://schemas.microsoft.com/office/drawing/2014/main" id="{14E47974-836B-5E74-19C3-9C9359F4E335}"/>
              </a:ext>
            </a:extLst>
          </p:cNvPr>
          <p:cNvSpPr txBox="1"/>
          <p:nvPr/>
        </p:nvSpPr>
        <p:spPr>
          <a:xfrm>
            <a:off x="1783746" y="1124928"/>
            <a:ext cx="8512398" cy="11818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 b="1" dirty="0">
                <a:solidFill>
                  <a:srgbClr val="E41160"/>
                </a:solidFill>
                <a:latin typeface="Montserrat ExtraBold" panose="00000900000000000000" pitchFamily="2" charset="0"/>
                <a:ea typeface="Rethink Sans ExtraBold"/>
                <a:cs typeface="Rethink Sans ExtraBold"/>
                <a:sym typeface="Rethink Sans ExtraBold"/>
              </a:rPr>
              <a:t>Escopo do atendimento: Plataforma Conviva</a:t>
            </a:r>
            <a:endParaRPr sz="3600" b="1" dirty="0">
              <a:solidFill>
                <a:srgbClr val="E41160"/>
              </a:solidFill>
              <a:latin typeface="Montserrat ExtraBold" panose="00000900000000000000" pitchFamily="2" charset="0"/>
              <a:ea typeface="Rethink Sans ExtraBold"/>
              <a:cs typeface="Rethink Sans ExtraBold"/>
              <a:sym typeface="Rethink Sans ExtraBold"/>
            </a:endParaRPr>
          </a:p>
        </p:txBody>
      </p:sp>
      <p:sp>
        <p:nvSpPr>
          <p:cNvPr id="3" name="Google Shape;115;p17">
            <a:extLst>
              <a:ext uri="{FF2B5EF4-FFF2-40B4-BE49-F238E27FC236}">
                <a16:creationId xmlns:a16="http://schemas.microsoft.com/office/drawing/2014/main" id="{BA9F42BF-B43A-C7C2-7C35-E96978F6F5C3}"/>
              </a:ext>
            </a:extLst>
          </p:cNvPr>
          <p:cNvSpPr txBox="1"/>
          <p:nvPr/>
        </p:nvSpPr>
        <p:spPr>
          <a:xfrm>
            <a:off x="1783738" y="2220542"/>
            <a:ext cx="8636802" cy="323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pt-BR" sz="2200" dirty="0">
                <a:solidFill>
                  <a:srgbClr val="F3A522"/>
                </a:solidFill>
                <a:latin typeface="Montserrat SemiBold" panose="00000700000000000000" pitchFamily="2" charset="0"/>
                <a:ea typeface="Inter"/>
                <a:cs typeface="Inter"/>
                <a:sym typeface="Inter"/>
              </a:rPr>
              <a:t>O escopo do nosso canal de atendimento é 100% a utilização da Plataforma Conviva.</a:t>
            </a:r>
            <a:r>
              <a:rPr lang="pt-BR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Montserrat SemiBold" panose="00000700000000000000" pitchFamily="2" charset="0"/>
                <a:ea typeface="Inter"/>
                <a:cs typeface="Inter"/>
                <a:sym typeface="Inter"/>
              </a:rPr>
              <a:t> </a:t>
            </a:r>
            <a:r>
              <a:rPr lang="pt-BR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Criada em fevereiro de 2024, ela é um ambiente virtual de registro diário de convivência escolar e de </a:t>
            </a:r>
            <a:r>
              <a:rPr lang="pt-BR" sz="2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não-ocorrências</a:t>
            </a:r>
            <a:r>
              <a:rPr lang="pt-BR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, caso não haja nenhum episódio. </a:t>
            </a:r>
            <a:r>
              <a:rPr lang="pt-BR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Montserrat" panose="00000500000000000000" pitchFamily="2" charset="0"/>
              </a:rPr>
              <a:t>O ambiente foi desenvolvido para que, por meio da contagem e categorização dos registros, consigamos ter celeridade nos encaminhamentos dos casos e apoiar os envolvidos da melhor forma, além de garantir ações educativas e de prevenção. </a:t>
            </a:r>
            <a:endParaRPr sz="2200" dirty="0">
              <a:solidFill>
                <a:schemeClr val="tx1">
                  <a:lumMod val="85000"/>
                  <a:lumOff val="15000"/>
                </a:schemeClr>
              </a:solidFill>
              <a:latin typeface="Montserrat" panose="00000500000000000000" pitchFamily="2" charset="0"/>
              <a:sym typeface="Inter"/>
            </a:endParaRPr>
          </a:p>
        </p:txBody>
      </p:sp>
    </p:spTree>
    <p:extLst>
      <p:ext uri="{BB962C8B-B14F-4D97-AF65-F5344CB8AC3E}">
        <p14:creationId xmlns:p14="http://schemas.microsoft.com/office/powerpoint/2010/main" val="2626682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41;p19">
            <a:extLst>
              <a:ext uri="{FF2B5EF4-FFF2-40B4-BE49-F238E27FC236}">
                <a16:creationId xmlns:a16="http://schemas.microsoft.com/office/drawing/2014/main" id="{A9929B60-C562-FD3D-04E5-6B64FF8A5683}"/>
              </a:ext>
            </a:extLst>
          </p:cNvPr>
          <p:cNvSpPr/>
          <p:nvPr/>
        </p:nvSpPr>
        <p:spPr>
          <a:xfrm>
            <a:off x="636576" y="1377862"/>
            <a:ext cx="2400563" cy="2257425"/>
          </a:xfrm>
          <a:prstGeom prst="rect">
            <a:avLst/>
          </a:prstGeom>
          <a:solidFill>
            <a:srgbClr val="F3A52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200" dirty="0">
                <a:solidFill>
                  <a:schemeClr val="lt1"/>
                </a:solidFill>
              </a:rPr>
              <a:t>Diretor e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200" dirty="0">
                <a:solidFill>
                  <a:schemeClr val="lt1"/>
                </a:solidFill>
              </a:rPr>
              <a:t>Vice-diretor</a:t>
            </a:r>
            <a:endParaRPr sz="2200" dirty="0">
              <a:solidFill>
                <a:schemeClr val="lt1"/>
              </a:solidFill>
            </a:endParaRPr>
          </a:p>
        </p:txBody>
      </p:sp>
      <p:sp>
        <p:nvSpPr>
          <p:cNvPr id="3" name="Google Shape;143;p19">
            <a:extLst>
              <a:ext uri="{FF2B5EF4-FFF2-40B4-BE49-F238E27FC236}">
                <a16:creationId xmlns:a16="http://schemas.microsoft.com/office/drawing/2014/main" id="{C6011173-A3C5-90A7-DC0B-D65AD38AAF72}"/>
              </a:ext>
            </a:extLst>
          </p:cNvPr>
          <p:cNvSpPr txBox="1"/>
          <p:nvPr/>
        </p:nvSpPr>
        <p:spPr>
          <a:xfrm>
            <a:off x="6333163" y="1573198"/>
            <a:ext cx="4514361" cy="36317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pt-B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Estes são os quatro principais perfis que acessam a Plataforma Conviva.</a:t>
            </a:r>
            <a:r>
              <a:rPr lang="pt-BR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 </a:t>
            </a:r>
          </a:p>
          <a:p>
            <a:pPr lvl="0"/>
            <a:endParaRPr lang="pt-BR" sz="1600" b="1" dirty="0">
              <a:solidFill>
                <a:schemeClr val="tx1">
                  <a:lumMod val="85000"/>
                  <a:lumOff val="15000"/>
                </a:schemeClr>
              </a:solidFill>
              <a:latin typeface="Montserrat" panose="00000500000000000000" pitchFamily="2" charset="0"/>
              <a:ea typeface="Inter"/>
              <a:cs typeface="Inter"/>
              <a:sym typeface="Inter"/>
            </a:endParaRPr>
          </a:p>
          <a:p>
            <a:pPr lvl="0"/>
            <a:r>
              <a:rPr lang="pt-B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E estes são os </a:t>
            </a:r>
            <a:r>
              <a:rPr lang="pt-BR" sz="1600" b="1" dirty="0">
                <a:latin typeface="Montserrat" panose="00000500000000000000" pitchFamily="2" charset="0"/>
                <a:ea typeface="Inter"/>
                <a:cs typeface="Inter"/>
                <a:sym typeface="Inter"/>
              </a:rPr>
              <a:t>principais documentos orientadores para o atendimento:</a:t>
            </a:r>
          </a:p>
          <a:p>
            <a:pPr lvl="0"/>
            <a:endParaRPr lang="pt-BR" sz="1600" b="1" dirty="0">
              <a:solidFill>
                <a:srgbClr val="F3A522"/>
              </a:solidFill>
              <a:latin typeface="Montserrat" panose="00000500000000000000" pitchFamily="2" charset="0"/>
              <a:ea typeface="Inter"/>
              <a:cs typeface="Inter"/>
              <a:sym typeface="Inter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600" b="1" dirty="0">
                <a:solidFill>
                  <a:srgbClr val="F3A522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Manual da Plataforma Conviva;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600" b="1" dirty="0">
                <a:solidFill>
                  <a:srgbClr val="F3A522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Tutorial para o cadastro do Plano de melhoria da Convivência (PMCE);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600" b="1" dirty="0">
                <a:solidFill>
                  <a:srgbClr val="F3A522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Tutorial das funcionalidades do perfil Psicólogo;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600" b="1" dirty="0">
                <a:solidFill>
                  <a:srgbClr val="F3A522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Fluxo de chamados Conviva;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600" b="1" dirty="0">
                <a:solidFill>
                  <a:srgbClr val="F3A522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Protocolo 179.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pt-BR" sz="1600" b="1" dirty="0">
              <a:solidFill>
                <a:srgbClr val="F3A522"/>
              </a:solidFill>
              <a:latin typeface="Montserrat" panose="00000500000000000000" pitchFamily="2" charset="0"/>
              <a:ea typeface="Inter"/>
              <a:cs typeface="Inter"/>
              <a:sym typeface="Inter"/>
            </a:endParaRPr>
          </a:p>
        </p:txBody>
      </p:sp>
      <p:sp>
        <p:nvSpPr>
          <p:cNvPr id="4" name="Google Shape;141;p19">
            <a:extLst>
              <a:ext uri="{FF2B5EF4-FFF2-40B4-BE49-F238E27FC236}">
                <a16:creationId xmlns:a16="http://schemas.microsoft.com/office/drawing/2014/main" id="{B6478897-658A-01AB-2E54-840BA9C7A5EF}"/>
              </a:ext>
            </a:extLst>
          </p:cNvPr>
          <p:cNvSpPr/>
          <p:nvPr/>
        </p:nvSpPr>
        <p:spPr>
          <a:xfrm>
            <a:off x="3188144" y="1377861"/>
            <a:ext cx="2400563" cy="2257425"/>
          </a:xfrm>
          <a:prstGeom prst="rect">
            <a:avLst/>
          </a:prstGeom>
          <a:solidFill>
            <a:srgbClr val="F3A52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200" dirty="0">
                <a:solidFill>
                  <a:schemeClr val="lt1"/>
                </a:solidFill>
              </a:rPr>
              <a:t>Psicólogo e Coordenador de Psicólogo</a:t>
            </a:r>
            <a:endParaRPr sz="2200" dirty="0">
              <a:solidFill>
                <a:schemeClr val="lt1"/>
              </a:solidFill>
            </a:endParaRPr>
          </a:p>
        </p:txBody>
      </p:sp>
      <p:sp>
        <p:nvSpPr>
          <p:cNvPr id="5" name="Google Shape;141;p19">
            <a:extLst>
              <a:ext uri="{FF2B5EF4-FFF2-40B4-BE49-F238E27FC236}">
                <a16:creationId xmlns:a16="http://schemas.microsoft.com/office/drawing/2014/main" id="{029C2E71-AAAE-CDC4-4B55-5FA0E23965CF}"/>
              </a:ext>
            </a:extLst>
          </p:cNvPr>
          <p:cNvSpPr/>
          <p:nvPr/>
        </p:nvSpPr>
        <p:spPr>
          <a:xfrm>
            <a:off x="636576" y="3749870"/>
            <a:ext cx="2400563" cy="2257425"/>
          </a:xfrm>
          <a:prstGeom prst="rect">
            <a:avLst/>
          </a:prstGeom>
          <a:solidFill>
            <a:srgbClr val="F3A52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200" dirty="0">
                <a:solidFill>
                  <a:schemeClr val="lt1"/>
                </a:solidFill>
              </a:rPr>
              <a:t>PEC</a:t>
            </a:r>
            <a:endParaRPr sz="2200" dirty="0">
              <a:solidFill>
                <a:schemeClr val="lt1"/>
              </a:solidFill>
            </a:endParaRPr>
          </a:p>
        </p:txBody>
      </p:sp>
      <p:sp>
        <p:nvSpPr>
          <p:cNvPr id="6" name="Google Shape;141;p19">
            <a:extLst>
              <a:ext uri="{FF2B5EF4-FFF2-40B4-BE49-F238E27FC236}">
                <a16:creationId xmlns:a16="http://schemas.microsoft.com/office/drawing/2014/main" id="{E1AD699C-309C-FF06-5E59-19BF34A9B017}"/>
              </a:ext>
            </a:extLst>
          </p:cNvPr>
          <p:cNvSpPr/>
          <p:nvPr/>
        </p:nvSpPr>
        <p:spPr>
          <a:xfrm>
            <a:off x="3188145" y="3749869"/>
            <a:ext cx="2400563" cy="2257425"/>
          </a:xfrm>
          <a:prstGeom prst="rect">
            <a:avLst/>
          </a:prstGeom>
          <a:solidFill>
            <a:srgbClr val="F3A52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200" dirty="0">
                <a:solidFill>
                  <a:schemeClr val="lt1"/>
                </a:solidFill>
              </a:rPr>
              <a:t>POC</a:t>
            </a:r>
            <a:endParaRPr sz="2200" dirty="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442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6470ED-E404-9237-9E1D-B85687D2E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41;p19">
            <a:extLst>
              <a:ext uri="{FF2B5EF4-FFF2-40B4-BE49-F238E27FC236}">
                <a16:creationId xmlns:a16="http://schemas.microsoft.com/office/drawing/2014/main" id="{ECA6BC11-F328-238F-1985-95108DABE496}"/>
              </a:ext>
            </a:extLst>
          </p:cNvPr>
          <p:cNvSpPr/>
          <p:nvPr/>
        </p:nvSpPr>
        <p:spPr>
          <a:xfrm>
            <a:off x="1056019" y="1816836"/>
            <a:ext cx="3086213" cy="3990846"/>
          </a:xfrm>
          <a:prstGeom prst="rect">
            <a:avLst/>
          </a:prstGeom>
          <a:solidFill>
            <a:srgbClr val="E2640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endParaRPr lang="pt-BR" sz="1400" b="1" dirty="0">
              <a:solidFill>
                <a:schemeClr val="bg1"/>
              </a:solidFill>
              <a:latin typeface="Montserrat" panose="00000500000000000000" pitchFamily="2" charset="0"/>
              <a:ea typeface="Inter"/>
              <a:cs typeface="Inter"/>
              <a:sym typeface="Inter"/>
            </a:endParaRPr>
          </a:p>
          <a:p>
            <a:pPr lvl="0"/>
            <a:endParaRPr lang="pt-BR" sz="1400" b="1" dirty="0">
              <a:solidFill>
                <a:schemeClr val="bg1"/>
              </a:solidFill>
              <a:latin typeface="Montserrat" panose="00000500000000000000" pitchFamily="2" charset="0"/>
              <a:ea typeface="Inter"/>
              <a:cs typeface="Inter"/>
              <a:sym typeface="Inter"/>
            </a:endParaRPr>
          </a:p>
          <a:p>
            <a:pPr lvl="0"/>
            <a:r>
              <a:rPr lang="pt-BR" sz="1400" b="1" dirty="0">
                <a:solidFill>
                  <a:schemeClr val="bg1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Árvore Conviva:</a:t>
            </a:r>
          </a:p>
          <a:p>
            <a:pPr lvl="0"/>
            <a:endParaRPr lang="pt-BR" sz="1400" b="1" dirty="0">
              <a:solidFill>
                <a:schemeClr val="bg1"/>
              </a:solidFill>
              <a:latin typeface="Montserrat" panose="00000500000000000000" pitchFamily="2" charset="0"/>
              <a:ea typeface="Inter"/>
              <a:cs typeface="Inter"/>
              <a:sym typeface="Inter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pt-BR" sz="1200" dirty="0">
                <a:solidFill>
                  <a:schemeClr val="bg1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Quais são os tipos de chamado que vão para a árvore Conviva?</a:t>
            </a:r>
          </a:p>
          <a:p>
            <a:pPr marL="342900" lvl="0" indent="-342900">
              <a:buFont typeface="+mj-lt"/>
              <a:buAutoNum type="arabicPeriod"/>
            </a:pPr>
            <a:r>
              <a:rPr lang="pt-BR" sz="1200" dirty="0">
                <a:solidFill>
                  <a:schemeClr val="bg1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Como classificar o chamado de acordo com o assunto?</a:t>
            </a:r>
          </a:p>
          <a:p>
            <a:pPr marL="342900" lvl="0" indent="-342900">
              <a:buFont typeface="+mj-lt"/>
              <a:buAutoNum type="arabicPeriod"/>
            </a:pPr>
            <a:r>
              <a:rPr lang="pt-BR" sz="1200" dirty="0">
                <a:solidFill>
                  <a:schemeClr val="bg1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Como classificar um chamado sobre bullying?</a:t>
            </a:r>
          </a:p>
          <a:p>
            <a:pPr marL="342900" lvl="0" indent="-342900">
              <a:buFont typeface="+mj-lt"/>
              <a:buAutoNum type="arabicPeriod"/>
            </a:pPr>
            <a:r>
              <a:rPr lang="pt-BR" sz="1200" dirty="0">
                <a:solidFill>
                  <a:schemeClr val="bg1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Como classificar chamados de denúncias de responsáveis e professores?</a:t>
            </a:r>
          </a:p>
          <a:p>
            <a:pPr marL="342900" lvl="0" indent="-342900">
              <a:buFont typeface="+mj-lt"/>
              <a:buAutoNum type="arabicPeriod"/>
            </a:pPr>
            <a:r>
              <a:rPr lang="pt-BR" sz="1200" dirty="0">
                <a:solidFill>
                  <a:schemeClr val="bg1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Como classificar chamados de pedidos de imagens ou informações sobre câmeras nas escolas?</a:t>
            </a:r>
          </a:p>
          <a:p>
            <a:pPr marL="342900" lvl="0" indent="-342900">
              <a:buFont typeface="+mj-lt"/>
              <a:buAutoNum type="arabicPeriod"/>
            </a:pPr>
            <a:r>
              <a:rPr lang="pt-BR" sz="1200" dirty="0">
                <a:solidFill>
                  <a:schemeClr val="bg1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Como classificar chamados que não se encaixam na árvore;</a:t>
            </a:r>
          </a:p>
          <a:p>
            <a:pPr marL="342900" lvl="0" indent="-342900">
              <a:buFont typeface="+mj-lt"/>
              <a:buAutoNum type="arabicPeriod"/>
            </a:pPr>
            <a:r>
              <a:rPr lang="pt-BR" sz="1200" dirty="0">
                <a:solidFill>
                  <a:schemeClr val="bg1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Qual é a fila responsável pelos planos duplicados?</a:t>
            </a:r>
          </a:p>
          <a:p>
            <a:pPr marL="342900" lvl="0" indent="-342900">
              <a:buFont typeface="+mj-lt"/>
              <a:buAutoNum type="arabicPeriod"/>
            </a:pPr>
            <a:endParaRPr lang="pt-BR" sz="1000" dirty="0">
              <a:solidFill>
                <a:schemeClr val="bg1"/>
              </a:solidFill>
              <a:latin typeface="Montserrat" panose="00000500000000000000" pitchFamily="2" charset="0"/>
              <a:ea typeface="Inter"/>
              <a:cs typeface="Inter"/>
              <a:sym typeface="Inter"/>
            </a:endParaRPr>
          </a:p>
          <a:p>
            <a:pPr lvl="0"/>
            <a:endParaRPr lang="pt-BR" sz="1400" b="1" dirty="0">
              <a:solidFill>
                <a:schemeClr val="bg1"/>
              </a:solidFill>
              <a:latin typeface="Montserrat" panose="00000500000000000000" pitchFamily="2" charset="0"/>
              <a:ea typeface="Inter"/>
              <a:cs typeface="Inter"/>
              <a:sym typeface="Inter"/>
            </a:endParaRPr>
          </a:p>
          <a:p>
            <a:pPr lvl="0"/>
            <a:endParaRPr lang="pt-BR" sz="1400" dirty="0">
              <a:solidFill>
                <a:schemeClr val="bg1"/>
              </a:solidFill>
              <a:latin typeface="Montserrat" panose="00000500000000000000" pitchFamily="2" charset="0"/>
              <a:ea typeface="Inter"/>
              <a:cs typeface="Inter"/>
              <a:sym typeface="Inter"/>
            </a:endParaRPr>
          </a:p>
        </p:txBody>
      </p:sp>
      <p:sp>
        <p:nvSpPr>
          <p:cNvPr id="3" name="Google Shape;141;p19">
            <a:extLst>
              <a:ext uri="{FF2B5EF4-FFF2-40B4-BE49-F238E27FC236}">
                <a16:creationId xmlns:a16="http://schemas.microsoft.com/office/drawing/2014/main" id="{63F50FFF-D531-F062-1F6F-AD1B146F6A64}"/>
              </a:ext>
            </a:extLst>
          </p:cNvPr>
          <p:cNvSpPr/>
          <p:nvPr/>
        </p:nvSpPr>
        <p:spPr>
          <a:xfrm>
            <a:off x="4694550" y="1816835"/>
            <a:ext cx="3443610" cy="3990846"/>
          </a:xfrm>
          <a:prstGeom prst="rect">
            <a:avLst/>
          </a:prstGeom>
          <a:solidFill>
            <a:srgbClr val="E2640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pt-BR" sz="1400" b="1" dirty="0">
                <a:solidFill>
                  <a:schemeClr val="bg1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Fluxo de chamados:</a:t>
            </a:r>
          </a:p>
          <a:p>
            <a:pPr lvl="0"/>
            <a:endParaRPr lang="pt-BR" sz="1400" b="1" dirty="0">
              <a:solidFill>
                <a:schemeClr val="bg1"/>
              </a:solidFill>
              <a:latin typeface="Montserrat" panose="00000500000000000000" pitchFamily="2" charset="0"/>
              <a:ea typeface="Inter"/>
              <a:cs typeface="Inter"/>
              <a:sym typeface="Inter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pt-BR" sz="1200" dirty="0">
                <a:solidFill>
                  <a:schemeClr val="bg1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Como funciona o fluxo de chamados?</a:t>
            </a:r>
          </a:p>
          <a:p>
            <a:pPr marL="342900" lvl="0" indent="-342900">
              <a:buFont typeface="+mj-lt"/>
              <a:buAutoNum type="arabicPeriod"/>
            </a:pPr>
            <a:r>
              <a:rPr lang="pt-BR" sz="1200" dirty="0">
                <a:solidFill>
                  <a:schemeClr val="bg1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Quando o chamado deve subir para outro nível?</a:t>
            </a:r>
          </a:p>
          <a:p>
            <a:pPr marL="342900" lvl="0" indent="-342900">
              <a:buFont typeface="+mj-lt"/>
              <a:buAutoNum type="arabicPeriod"/>
            </a:pPr>
            <a:r>
              <a:rPr lang="pt-BR" sz="1200" dirty="0">
                <a:solidFill>
                  <a:schemeClr val="bg1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Quem são os pontos focais responsáveis pelos chamados?</a:t>
            </a:r>
          </a:p>
          <a:p>
            <a:pPr marL="342900" lvl="0" indent="-342900">
              <a:buFont typeface="+mj-lt"/>
              <a:buAutoNum type="arabicPeriod"/>
            </a:pPr>
            <a:r>
              <a:rPr lang="pt-BR" sz="1200" dirty="0">
                <a:solidFill>
                  <a:schemeClr val="bg1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Quais dados precisam ser inseridos na abertura do chamado para o direcionamento correto?</a:t>
            </a:r>
          </a:p>
          <a:p>
            <a:pPr lvl="0"/>
            <a:endParaRPr lang="pt-BR" sz="1400" b="1" dirty="0">
              <a:solidFill>
                <a:schemeClr val="bg1"/>
              </a:solidFill>
              <a:latin typeface="Montserrat" panose="00000500000000000000" pitchFamily="2" charset="0"/>
              <a:ea typeface="Inter"/>
              <a:cs typeface="Inter"/>
              <a:sym typeface="Inter"/>
            </a:endParaRPr>
          </a:p>
        </p:txBody>
      </p:sp>
      <p:sp>
        <p:nvSpPr>
          <p:cNvPr id="4" name="Google Shape;141;p19">
            <a:extLst>
              <a:ext uri="{FF2B5EF4-FFF2-40B4-BE49-F238E27FC236}">
                <a16:creationId xmlns:a16="http://schemas.microsoft.com/office/drawing/2014/main" id="{EC7D5E63-E35A-C7B3-4E44-D3A90540EA18}"/>
              </a:ext>
            </a:extLst>
          </p:cNvPr>
          <p:cNvSpPr/>
          <p:nvPr/>
        </p:nvSpPr>
        <p:spPr>
          <a:xfrm>
            <a:off x="8735418" y="1816835"/>
            <a:ext cx="3234078" cy="3990846"/>
          </a:xfrm>
          <a:prstGeom prst="rect">
            <a:avLst/>
          </a:prstGeom>
          <a:solidFill>
            <a:srgbClr val="E411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pt-BR" sz="1400" b="1" dirty="0">
                <a:solidFill>
                  <a:schemeClr val="bg1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Perguntas fora do escopo do Conviva:</a:t>
            </a:r>
          </a:p>
          <a:p>
            <a:pPr lvl="0"/>
            <a:endParaRPr lang="pt-BR" sz="1400" b="1" dirty="0">
              <a:solidFill>
                <a:schemeClr val="bg1"/>
              </a:solidFill>
              <a:latin typeface="Montserrat" panose="00000500000000000000" pitchFamily="2" charset="0"/>
              <a:ea typeface="Inter"/>
              <a:cs typeface="Inter"/>
              <a:sym typeface="Inter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pt-BR" sz="1200" dirty="0">
                <a:solidFill>
                  <a:schemeClr val="bg1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Por onde é feito o apoio psicológico aos professores?</a:t>
            </a:r>
          </a:p>
          <a:p>
            <a:pPr marL="342900" lvl="0" indent="-342900">
              <a:buFont typeface="+mj-lt"/>
              <a:buAutoNum type="arabicPeriod"/>
            </a:pPr>
            <a:r>
              <a:rPr lang="pt-BR" sz="1200" dirty="0">
                <a:solidFill>
                  <a:schemeClr val="bg1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Como encaminhar chamados dos itens Professor presente, BI e sala do futuro?</a:t>
            </a:r>
          </a:p>
          <a:p>
            <a:pPr marL="342900" lvl="0" indent="-342900">
              <a:buFont typeface="+mj-lt"/>
              <a:buAutoNum type="arabicPeriod"/>
            </a:pPr>
            <a:r>
              <a:rPr lang="pt-BR" sz="1200" dirty="0">
                <a:solidFill>
                  <a:schemeClr val="bg1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Como classificar os chamados sobre Almoxarifado Virtual, Multiplica, Mapa de Classe, Tarefa SP, bônus e SED?</a:t>
            </a:r>
          </a:p>
          <a:p>
            <a:pPr lvl="0"/>
            <a:endParaRPr lang="pt-BR" sz="1400" b="1" dirty="0">
              <a:solidFill>
                <a:schemeClr val="bg1"/>
              </a:solidFill>
              <a:latin typeface="Montserrat" panose="00000500000000000000" pitchFamily="2" charset="0"/>
              <a:ea typeface="Inter"/>
              <a:cs typeface="Inter"/>
              <a:sym typeface="Inter"/>
            </a:endParaRPr>
          </a:p>
          <a:p>
            <a:pPr lvl="0"/>
            <a:endParaRPr lang="pt-BR" sz="700" dirty="0">
              <a:solidFill>
                <a:schemeClr val="bg1"/>
              </a:solidFill>
              <a:latin typeface="Montserrat" panose="00000500000000000000" pitchFamily="2" charset="0"/>
              <a:ea typeface="Inter"/>
              <a:cs typeface="Inter"/>
              <a:sym typeface="Inter"/>
            </a:endParaRPr>
          </a:p>
          <a:p>
            <a:pPr lvl="0"/>
            <a:endParaRPr lang="pt-BR" sz="1400" dirty="0">
              <a:solidFill>
                <a:schemeClr val="bg1"/>
              </a:solidFill>
              <a:latin typeface="Montserrat" panose="00000500000000000000" pitchFamily="2" charset="0"/>
            </a:endParaRPr>
          </a:p>
        </p:txBody>
      </p:sp>
      <p:sp>
        <p:nvSpPr>
          <p:cNvPr id="6" name="Google Shape;114;p17">
            <a:extLst>
              <a:ext uri="{FF2B5EF4-FFF2-40B4-BE49-F238E27FC236}">
                <a16:creationId xmlns:a16="http://schemas.microsoft.com/office/drawing/2014/main" id="{458E560C-DFC2-EFD8-8839-B97572266A31}"/>
              </a:ext>
            </a:extLst>
          </p:cNvPr>
          <p:cNvSpPr txBox="1"/>
          <p:nvPr/>
        </p:nvSpPr>
        <p:spPr>
          <a:xfrm>
            <a:off x="996212" y="635003"/>
            <a:ext cx="9629115" cy="683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 b="1" dirty="0">
                <a:solidFill>
                  <a:srgbClr val="E41160"/>
                </a:solidFill>
                <a:latin typeface="Montserrat ExtraBold" panose="00000900000000000000" pitchFamily="2" charset="0"/>
                <a:ea typeface="Rethink Sans ExtraBold"/>
                <a:cs typeface="Rethink Sans ExtraBold"/>
                <a:sym typeface="Rethink Sans ExtraBold"/>
              </a:rPr>
              <a:t>Dúvidas levantadas via formulário</a:t>
            </a:r>
          </a:p>
        </p:txBody>
      </p:sp>
    </p:spTree>
    <p:extLst>
      <p:ext uri="{BB962C8B-B14F-4D97-AF65-F5344CB8AC3E}">
        <p14:creationId xmlns:p14="http://schemas.microsoft.com/office/powerpoint/2010/main" val="31466178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4;p17">
            <a:extLst>
              <a:ext uri="{FF2B5EF4-FFF2-40B4-BE49-F238E27FC236}">
                <a16:creationId xmlns:a16="http://schemas.microsoft.com/office/drawing/2014/main" id="{DDDAF400-E5DA-EDB6-B2FC-A0BA008DC570}"/>
              </a:ext>
            </a:extLst>
          </p:cNvPr>
          <p:cNvSpPr txBox="1"/>
          <p:nvPr/>
        </p:nvSpPr>
        <p:spPr>
          <a:xfrm>
            <a:off x="131820" y="578443"/>
            <a:ext cx="8512398" cy="683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 b="1" dirty="0">
                <a:solidFill>
                  <a:schemeClr val="bg1"/>
                </a:solidFill>
                <a:latin typeface="Montserrat ExtraBold" panose="00000900000000000000" pitchFamily="2" charset="0"/>
                <a:ea typeface="Rethink Sans ExtraBold"/>
                <a:cs typeface="Rethink Sans ExtraBold"/>
                <a:sym typeface="Rethink Sans ExtraBold"/>
              </a:rPr>
              <a:t>Estudo de caso</a:t>
            </a:r>
          </a:p>
        </p:txBody>
      </p:sp>
      <p:sp>
        <p:nvSpPr>
          <p:cNvPr id="3" name="Google Shape;141;p19">
            <a:extLst>
              <a:ext uri="{FF2B5EF4-FFF2-40B4-BE49-F238E27FC236}">
                <a16:creationId xmlns:a16="http://schemas.microsoft.com/office/drawing/2014/main" id="{787D8944-6736-B4B3-9E70-ACDF5542F5BF}"/>
              </a:ext>
            </a:extLst>
          </p:cNvPr>
          <p:cNvSpPr/>
          <p:nvPr/>
        </p:nvSpPr>
        <p:spPr>
          <a:xfrm>
            <a:off x="339582" y="1637727"/>
            <a:ext cx="11066851" cy="3990846"/>
          </a:xfrm>
          <a:prstGeom prst="rect">
            <a:avLst/>
          </a:prstGeom>
          <a:solidFill>
            <a:srgbClr val="A4255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pt-BR" sz="1400" b="1" dirty="0">
                <a:solidFill>
                  <a:schemeClr val="bg1"/>
                </a:solidFill>
                <a:latin typeface="Montserrat" panose="00000500000000000000" pitchFamily="2" charset="0"/>
                <a:ea typeface="Inter"/>
                <a:cs typeface="Inter"/>
                <a:sym typeface="Inter"/>
              </a:rPr>
              <a:t>Reveja um caso que você encaminhou para uma outra fila e que pode ser resolvido com o que você aprendeu hoje. </a:t>
            </a:r>
          </a:p>
          <a:p>
            <a:pPr lvl="0"/>
            <a:endParaRPr lang="pt-BR" sz="1400" dirty="0">
              <a:solidFill>
                <a:schemeClr val="bg1"/>
              </a:solidFill>
              <a:latin typeface="Montserrat" panose="00000500000000000000" pitchFamily="2" charset="0"/>
              <a:ea typeface="Inter"/>
              <a:cs typeface="Inter"/>
              <a:sym typeface="Inter"/>
            </a:endParaRPr>
          </a:p>
        </p:txBody>
      </p:sp>
    </p:spTree>
    <p:extLst>
      <p:ext uri="{BB962C8B-B14F-4D97-AF65-F5344CB8AC3E}">
        <p14:creationId xmlns:p14="http://schemas.microsoft.com/office/powerpoint/2010/main" val="1268591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áfico 4">
            <a:extLst>
              <a:ext uri="{FF2B5EF4-FFF2-40B4-BE49-F238E27FC236}">
                <a16:creationId xmlns:a16="http://schemas.microsoft.com/office/drawing/2014/main" id="{F1E00FCA-B008-A9A0-AE8D-97EC9ED1805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552700" y="4310964"/>
            <a:ext cx="7086600" cy="742950"/>
          </a:xfrm>
          <a:prstGeom prst="rect">
            <a:avLst/>
          </a:prstGeom>
        </p:spPr>
      </p:pic>
      <p:sp>
        <p:nvSpPr>
          <p:cNvPr id="6" name="Google Shape;114;p17">
            <a:extLst>
              <a:ext uri="{FF2B5EF4-FFF2-40B4-BE49-F238E27FC236}">
                <a16:creationId xmlns:a16="http://schemas.microsoft.com/office/drawing/2014/main" id="{B30CAA2F-81DD-CE74-E62B-F09C93A726D0}"/>
              </a:ext>
            </a:extLst>
          </p:cNvPr>
          <p:cNvSpPr txBox="1"/>
          <p:nvPr/>
        </p:nvSpPr>
        <p:spPr>
          <a:xfrm>
            <a:off x="2592309" y="2230170"/>
            <a:ext cx="7007383" cy="14034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8800" b="1" dirty="0">
                <a:solidFill>
                  <a:srgbClr val="E41160"/>
                </a:solidFill>
                <a:latin typeface="Montserrat ExtraBold" panose="00000900000000000000" pitchFamily="2" charset="0"/>
                <a:ea typeface="Rethink Sans ExtraBold"/>
                <a:cs typeface="Rethink Sans ExtraBold"/>
                <a:sym typeface="Rethink Sans ExtraBold"/>
              </a:rPr>
              <a:t>OBRIGADA</a:t>
            </a:r>
            <a:endParaRPr sz="8800" b="1" dirty="0">
              <a:solidFill>
                <a:srgbClr val="E41160"/>
              </a:solidFill>
              <a:latin typeface="Montserrat ExtraBold" panose="00000900000000000000" pitchFamily="2" charset="0"/>
              <a:ea typeface="Rethink Sans ExtraBold"/>
              <a:cs typeface="Rethink Sans ExtraBold"/>
              <a:sym typeface="Rethink Sans ExtraBold"/>
            </a:endParaRPr>
          </a:p>
        </p:txBody>
      </p:sp>
    </p:spTree>
    <p:extLst>
      <p:ext uri="{BB962C8B-B14F-4D97-AF65-F5344CB8AC3E}">
        <p14:creationId xmlns:p14="http://schemas.microsoft.com/office/powerpoint/2010/main" val="467618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4BED52C72790F44C88E7645B382C807C" ma:contentTypeVersion="10" ma:contentTypeDescription="Crie um novo documento." ma:contentTypeScope="" ma:versionID="c4b9d09221ef9e0042b07a386326c5b3">
  <xsd:schema xmlns:xsd="http://www.w3.org/2001/XMLSchema" xmlns:xs="http://www.w3.org/2001/XMLSchema" xmlns:p="http://schemas.microsoft.com/office/2006/metadata/properties" xmlns:ns2="b63ad344-6b9e-49f3-9bc6-47470461f533" targetNamespace="http://schemas.microsoft.com/office/2006/metadata/properties" ma:root="true" ma:fieldsID="53639d910fdfc05f26c7708a02ddfea8" ns2:_="">
    <xsd:import namespace="b63ad344-6b9e-49f3-9bc6-47470461f53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63ad344-6b9e-49f3-9bc6-47470461f5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Marcações de imagem" ma:readOnly="false" ma:fieldId="{5cf76f15-5ced-4ddc-b409-7134ff3c332f}" ma:taxonomyMulti="true" ma:sspId="6cacc59b-30bb-4402-ae5a-237a54327a9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63ad344-6b9e-49f3-9bc6-47470461f533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28AB270-D5D0-48CD-BD9D-ABB160DBC0C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63ad344-6b9e-49f3-9bc6-47470461f53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0A5B192-EC51-46CE-A89D-E5B8EDB738D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DEE447-B98B-40F2-9571-BCAB8BE42716}">
  <ds:schemaRefs>
    <ds:schemaRef ds:uri="http://purl.org/dc/elements/1.1/"/>
    <ds:schemaRef ds:uri="b63ad344-6b9e-49f3-9bc6-47470461f533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675</TotalTime>
  <Words>434</Words>
  <Application>Microsoft Office PowerPoint</Application>
  <PresentationFormat>Widescreen</PresentationFormat>
  <Paragraphs>60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Juliana Mitani</dc:creator>
  <cp:lastModifiedBy>Beatriz de Paula Barros</cp:lastModifiedBy>
  <cp:revision>2</cp:revision>
  <dcterms:created xsi:type="dcterms:W3CDTF">2026-03-10T13:25:02Z</dcterms:created>
  <dcterms:modified xsi:type="dcterms:W3CDTF">2026-04-22T11:03:29Z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0x0101004BED52C72790F44C88E7645B382C807C</vt:lpwstr>
  </property>
  <property fmtid="{D5CDD505-2E9C-101B-9397-08002B2CF9AE}" pid="3" name="MediaServiceImageTags">
    <vt:lpwstr/>
  </property>
</Properties>
</file>